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368" r:id="rId3"/>
    <p:sldId id="302" r:id="rId4"/>
    <p:sldId id="363" r:id="rId5"/>
    <p:sldId id="377" r:id="rId6"/>
    <p:sldId id="364" r:id="rId7"/>
    <p:sldId id="380" r:id="rId8"/>
    <p:sldId id="382" r:id="rId9"/>
    <p:sldId id="365" r:id="rId10"/>
    <p:sldId id="366" r:id="rId11"/>
    <p:sldId id="378" r:id="rId12"/>
    <p:sldId id="379" r:id="rId13"/>
    <p:sldId id="370" r:id="rId14"/>
    <p:sldId id="367" r:id="rId15"/>
    <p:sldId id="369" r:id="rId16"/>
    <p:sldId id="375" r:id="rId17"/>
    <p:sldId id="371" r:id="rId18"/>
    <p:sldId id="372" r:id="rId19"/>
    <p:sldId id="373" r:id="rId20"/>
    <p:sldId id="374" r:id="rId21"/>
    <p:sldId id="376" r:id="rId22"/>
    <p:sldId id="358" r:id="rId23"/>
    <p:sldId id="38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Eriksson" initials="JE" lastIdx="13" clrIdx="0">
    <p:extLst>
      <p:ext uri="{19B8F6BF-5375-455C-9EA6-DF929625EA0E}">
        <p15:presenceInfo xmlns:p15="http://schemas.microsoft.com/office/powerpoint/2012/main" userId="06e21d231ea649c6" providerId="Windows Live"/>
      </p:ext>
    </p:extLst>
  </p:cmAuthor>
  <p:cmAuthor id="2" name="FNG" initials="FNG" lastIdx="4" clrIdx="1">
    <p:extLst>
      <p:ext uri="{19B8F6BF-5375-455C-9EA6-DF929625EA0E}">
        <p15:presenceInfo xmlns:p15="http://schemas.microsoft.com/office/powerpoint/2012/main" userId="F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754" autoAdjust="0"/>
    <p:restoredTop sz="95196" autoAdjust="0"/>
  </p:normalViewPr>
  <p:slideViewPr>
    <p:cSldViewPr snapToGrid="0">
      <p:cViewPr varScale="1">
        <p:scale>
          <a:sx n="94" d="100"/>
          <a:sy n="94" d="100"/>
        </p:scale>
        <p:origin x="773" y="8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238AD-D7C8-453C-9AE9-65969B492C1E}" type="datetimeFigureOut">
              <a:rPr lang="en-GB" smtClean="0"/>
              <a:t>10/12/2025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48F76B-9C35-498A-A218-59685B96C86F}" type="slidenum">
              <a:rPr lang="en-GB" smtClean="0"/>
              <a:t>‹#›</a:t>
            </a:fld>
            <a:endParaRPr lang="en-GB"/>
          </a:p>
        </p:txBody>
      </p:sp>
    </p:spTree>
    <p:extLst>
      <p:ext uri="{BB962C8B-B14F-4D97-AF65-F5344CB8AC3E}">
        <p14:creationId xmlns:p14="http://schemas.microsoft.com/office/powerpoint/2010/main" val="304272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Being recorded</a:t>
            </a:r>
          </a:p>
          <a:p>
            <a:r>
              <a:rPr lang="en-GB" dirty="0"/>
              <a:t>Slides available afterwards</a:t>
            </a:r>
          </a:p>
          <a:p>
            <a:r>
              <a:rPr lang="en-GB" dirty="0"/>
              <a:t>Doing this because no impartial public consultation by Rushmoor Borough Council</a:t>
            </a:r>
          </a:p>
          <a:p>
            <a:r>
              <a:rPr lang="en-GB" dirty="0"/>
              <a:t>Go through quickly. Presentation will be available afterwards</a:t>
            </a:r>
          </a:p>
          <a:p>
            <a:endParaRPr lang="en-GB" dirty="0"/>
          </a:p>
        </p:txBody>
      </p:sp>
      <p:sp>
        <p:nvSpPr>
          <p:cNvPr id="4" name="Slide Number Placeholder 3"/>
          <p:cNvSpPr>
            <a:spLocks noGrp="1"/>
          </p:cNvSpPr>
          <p:nvPr>
            <p:ph type="sldNum" sz="quarter" idx="5"/>
          </p:nvPr>
        </p:nvSpPr>
        <p:spPr/>
        <p:txBody>
          <a:bodyPr/>
          <a:lstStyle/>
          <a:p>
            <a:fld id="{894DCA5F-4F06-4D31-B180-25323AB1AFFE}" type="slidenum">
              <a:rPr lang="en-GB" smtClean="0"/>
              <a:t>1</a:t>
            </a:fld>
            <a:endParaRPr lang="en-GB"/>
          </a:p>
        </p:txBody>
      </p:sp>
    </p:spTree>
    <p:extLst>
      <p:ext uri="{BB962C8B-B14F-4D97-AF65-F5344CB8AC3E}">
        <p14:creationId xmlns:p14="http://schemas.microsoft.com/office/powerpoint/2010/main" val="3773561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DAD30-6029-AF4E-DAB3-C3AEC2B315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73EA35-3DC8-E34C-9919-CD6BE3FE1B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0A413-E6FC-58EE-BDB0-EBDF5EBF017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8AE3BFC-FE4B-8224-1204-4AEF864F0BCD}"/>
              </a:ext>
            </a:extLst>
          </p:cNvPr>
          <p:cNvSpPr>
            <a:spLocks noGrp="1"/>
          </p:cNvSpPr>
          <p:nvPr>
            <p:ph type="sldNum" sz="quarter" idx="5"/>
          </p:nvPr>
        </p:nvSpPr>
        <p:spPr/>
        <p:txBody>
          <a:bodyPr/>
          <a:lstStyle/>
          <a:p>
            <a:fld id="{894DCA5F-4F06-4D31-B180-25323AB1AFFE}" type="slidenum">
              <a:rPr lang="en-GB" smtClean="0"/>
              <a:t>10</a:t>
            </a:fld>
            <a:endParaRPr lang="en-GB"/>
          </a:p>
        </p:txBody>
      </p:sp>
    </p:spTree>
    <p:extLst>
      <p:ext uri="{BB962C8B-B14F-4D97-AF65-F5344CB8AC3E}">
        <p14:creationId xmlns:p14="http://schemas.microsoft.com/office/powerpoint/2010/main" val="3336182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58F03-2B4F-3CF5-598E-0AA3783EC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C16DDD-900A-F791-774E-89EF659655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91B5C0-E356-EF72-4B4B-09A6A5BA40E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F53361E-6115-4F09-1226-2372C117A92F}"/>
              </a:ext>
            </a:extLst>
          </p:cNvPr>
          <p:cNvSpPr>
            <a:spLocks noGrp="1"/>
          </p:cNvSpPr>
          <p:nvPr>
            <p:ph type="sldNum" sz="quarter" idx="5"/>
          </p:nvPr>
        </p:nvSpPr>
        <p:spPr/>
        <p:txBody>
          <a:bodyPr/>
          <a:lstStyle/>
          <a:p>
            <a:fld id="{894DCA5F-4F06-4D31-B180-25323AB1AFFE}" type="slidenum">
              <a:rPr lang="en-GB" smtClean="0"/>
              <a:t>11</a:t>
            </a:fld>
            <a:endParaRPr lang="en-GB"/>
          </a:p>
        </p:txBody>
      </p:sp>
    </p:spTree>
    <p:extLst>
      <p:ext uri="{BB962C8B-B14F-4D97-AF65-F5344CB8AC3E}">
        <p14:creationId xmlns:p14="http://schemas.microsoft.com/office/powerpoint/2010/main" val="244350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C9809-1997-58B2-5703-BAE2E8AAE3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D35C73-7F6F-96A5-8D62-874912E658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7BC9BA-B14A-DE08-5F23-78DDAC5A462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4292B19-6861-7D59-6266-3370CC7799EC}"/>
              </a:ext>
            </a:extLst>
          </p:cNvPr>
          <p:cNvSpPr>
            <a:spLocks noGrp="1"/>
          </p:cNvSpPr>
          <p:nvPr>
            <p:ph type="sldNum" sz="quarter" idx="5"/>
          </p:nvPr>
        </p:nvSpPr>
        <p:spPr/>
        <p:txBody>
          <a:bodyPr/>
          <a:lstStyle/>
          <a:p>
            <a:fld id="{894DCA5F-4F06-4D31-B180-25323AB1AFFE}" type="slidenum">
              <a:rPr lang="en-GB" smtClean="0"/>
              <a:t>12</a:t>
            </a:fld>
            <a:endParaRPr lang="en-GB"/>
          </a:p>
        </p:txBody>
      </p:sp>
    </p:spTree>
    <p:extLst>
      <p:ext uri="{BB962C8B-B14F-4D97-AF65-F5344CB8AC3E}">
        <p14:creationId xmlns:p14="http://schemas.microsoft.com/office/powerpoint/2010/main" val="20816958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92DF8-FAC1-47FF-8DE0-73CC24E91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3F8EDC-9986-D119-D246-F2758EC224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5A0118-A988-420A-F2EB-16ECAADD658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BAABAD3-1A12-8483-A509-F8587DBBD06A}"/>
              </a:ext>
            </a:extLst>
          </p:cNvPr>
          <p:cNvSpPr>
            <a:spLocks noGrp="1"/>
          </p:cNvSpPr>
          <p:nvPr>
            <p:ph type="sldNum" sz="quarter" idx="5"/>
          </p:nvPr>
        </p:nvSpPr>
        <p:spPr/>
        <p:txBody>
          <a:bodyPr/>
          <a:lstStyle/>
          <a:p>
            <a:fld id="{894DCA5F-4F06-4D31-B180-25323AB1AFFE}" type="slidenum">
              <a:rPr lang="en-GB" smtClean="0"/>
              <a:t>13</a:t>
            </a:fld>
            <a:endParaRPr lang="en-GB"/>
          </a:p>
        </p:txBody>
      </p:sp>
    </p:spTree>
    <p:extLst>
      <p:ext uri="{BB962C8B-B14F-4D97-AF65-F5344CB8AC3E}">
        <p14:creationId xmlns:p14="http://schemas.microsoft.com/office/powerpoint/2010/main" val="17494443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9F441-459B-65EB-B325-9C9A19B1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CEC6B4-C5E0-57AA-3E9E-1DE2FBFF46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2004E7-44F1-A873-4A3D-39CA29516D8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39FF0F5-9459-F993-C09C-00E005CA6C74}"/>
              </a:ext>
            </a:extLst>
          </p:cNvPr>
          <p:cNvSpPr>
            <a:spLocks noGrp="1"/>
          </p:cNvSpPr>
          <p:nvPr>
            <p:ph type="sldNum" sz="quarter" idx="5"/>
          </p:nvPr>
        </p:nvSpPr>
        <p:spPr/>
        <p:txBody>
          <a:bodyPr/>
          <a:lstStyle/>
          <a:p>
            <a:fld id="{894DCA5F-4F06-4D31-B180-25323AB1AFFE}" type="slidenum">
              <a:rPr lang="en-GB" smtClean="0"/>
              <a:t>14</a:t>
            </a:fld>
            <a:endParaRPr lang="en-GB"/>
          </a:p>
        </p:txBody>
      </p:sp>
    </p:spTree>
    <p:extLst>
      <p:ext uri="{BB962C8B-B14F-4D97-AF65-F5344CB8AC3E}">
        <p14:creationId xmlns:p14="http://schemas.microsoft.com/office/powerpoint/2010/main" val="220697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E2BFA-57CF-2D18-FF6A-2E0BBF7923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DDD35-1CBA-2842-F1A4-A78D578AA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E63BC4-E981-A4B0-F002-2204A4C26FD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69628A8-B729-A879-0652-8DC2E9DE9496}"/>
              </a:ext>
            </a:extLst>
          </p:cNvPr>
          <p:cNvSpPr>
            <a:spLocks noGrp="1"/>
          </p:cNvSpPr>
          <p:nvPr>
            <p:ph type="sldNum" sz="quarter" idx="5"/>
          </p:nvPr>
        </p:nvSpPr>
        <p:spPr/>
        <p:txBody>
          <a:bodyPr/>
          <a:lstStyle/>
          <a:p>
            <a:fld id="{894DCA5F-4F06-4D31-B180-25323AB1AFFE}" type="slidenum">
              <a:rPr lang="en-GB" smtClean="0"/>
              <a:t>15</a:t>
            </a:fld>
            <a:endParaRPr lang="en-GB"/>
          </a:p>
        </p:txBody>
      </p:sp>
    </p:spTree>
    <p:extLst>
      <p:ext uri="{BB962C8B-B14F-4D97-AF65-F5344CB8AC3E}">
        <p14:creationId xmlns:p14="http://schemas.microsoft.com/office/powerpoint/2010/main" val="193003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DF2EB-4DF8-8757-7999-B75501F8C4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127B65-AC0F-B203-0EC2-F190740A1F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1C7E87-8560-65B7-0F63-39E4D986DDC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90C4BED-21C8-F71C-CF54-F8F47E19AB2A}"/>
              </a:ext>
            </a:extLst>
          </p:cNvPr>
          <p:cNvSpPr>
            <a:spLocks noGrp="1"/>
          </p:cNvSpPr>
          <p:nvPr>
            <p:ph type="sldNum" sz="quarter" idx="5"/>
          </p:nvPr>
        </p:nvSpPr>
        <p:spPr/>
        <p:txBody>
          <a:bodyPr/>
          <a:lstStyle/>
          <a:p>
            <a:fld id="{894DCA5F-4F06-4D31-B180-25323AB1AFFE}" type="slidenum">
              <a:rPr lang="en-GB" smtClean="0"/>
              <a:t>16</a:t>
            </a:fld>
            <a:endParaRPr lang="en-GB"/>
          </a:p>
        </p:txBody>
      </p:sp>
    </p:spTree>
    <p:extLst>
      <p:ext uri="{BB962C8B-B14F-4D97-AF65-F5344CB8AC3E}">
        <p14:creationId xmlns:p14="http://schemas.microsoft.com/office/powerpoint/2010/main" val="32894075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9C1BA-2632-9CAE-C047-46D91E3515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F2A990-3240-A24A-2EEF-3DA5C04EB9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73785B-369F-D424-C6D4-930775CCA36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8D1C849-954A-0E28-947F-A21745DC2986}"/>
              </a:ext>
            </a:extLst>
          </p:cNvPr>
          <p:cNvSpPr>
            <a:spLocks noGrp="1"/>
          </p:cNvSpPr>
          <p:nvPr>
            <p:ph type="sldNum" sz="quarter" idx="5"/>
          </p:nvPr>
        </p:nvSpPr>
        <p:spPr/>
        <p:txBody>
          <a:bodyPr/>
          <a:lstStyle/>
          <a:p>
            <a:fld id="{894DCA5F-4F06-4D31-B180-25323AB1AFFE}" type="slidenum">
              <a:rPr lang="en-GB" smtClean="0"/>
              <a:t>17</a:t>
            </a:fld>
            <a:endParaRPr lang="en-GB"/>
          </a:p>
        </p:txBody>
      </p:sp>
    </p:spTree>
    <p:extLst>
      <p:ext uri="{BB962C8B-B14F-4D97-AF65-F5344CB8AC3E}">
        <p14:creationId xmlns:p14="http://schemas.microsoft.com/office/powerpoint/2010/main" val="3462712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FDFE7-7B51-294F-DBA6-2CBA9F0154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DBBE5-DB5B-43B4-35B7-66E37A45F5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3118A9-4A1B-EF01-7247-93526781624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60E8125-CC4E-DAE2-3621-64E0D574DCCB}"/>
              </a:ext>
            </a:extLst>
          </p:cNvPr>
          <p:cNvSpPr>
            <a:spLocks noGrp="1"/>
          </p:cNvSpPr>
          <p:nvPr>
            <p:ph type="sldNum" sz="quarter" idx="5"/>
          </p:nvPr>
        </p:nvSpPr>
        <p:spPr/>
        <p:txBody>
          <a:bodyPr/>
          <a:lstStyle/>
          <a:p>
            <a:fld id="{894DCA5F-4F06-4D31-B180-25323AB1AFFE}" type="slidenum">
              <a:rPr lang="en-GB" smtClean="0"/>
              <a:t>18</a:t>
            </a:fld>
            <a:endParaRPr lang="en-GB"/>
          </a:p>
        </p:txBody>
      </p:sp>
    </p:spTree>
    <p:extLst>
      <p:ext uri="{BB962C8B-B14F-4D97-AF65-F5344CB8AC3E}">
        <p14:creationId xmlns:p14="http://schemas.microsoft.com/office/powerpoint/2010/main" val="3031504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CB20E-AF9D-DA0A-1C99-294763F3A9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69A354-8E0A-C400-7F88-45A24086B1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42E054-3212-B02E-9017-93453697788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DDFD9C9-3B0D-3EAE-CD8E-9C2DAF25F0DA}"/>
              </a:ext>
            </a:extLst>
          </p:cNvPr>
          <p:cNvSpPr>
            <a:spLocks noGrp="1"/>
          </p:cNvSpPr>
          <p:nvPr>
            <p:ph type="sldNum" sz="quarter" idx="5"/>
          </p:nvPr>
        </p:nvSpPr>
        <p:spPr/>
        <p:txBody>
          <a:bodyPr/>
          <a:lstStyle/>
          <a:p>
            <a:fld id="{894DCA5F-4F06-4D31-B180-25323AB1AFFE}" type="slidenum">
              <a:rPr lang="en-GB" smtClean="0"/>
              <a:t>19</a:t>
            </a:fld>
            <a:endParaRPr lang="en-GB"/>
          </a:p>
        </p:txBody>
      </p:sp>
    </p:spTree>
    <p:extLst>
      <p:ext uri="{BB962C8B-B14F-4D97-AF65-F5344CB8AC3E}">
        <p14:creationId xmlns:p14="http://schemas.microsoft.com/office/powerpoint/2010/main" val="1135750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8DB1D-6D34-5C4D-2515-C1779D337F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0B3866-2F1D-B47F-98FC-AB86C758C2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9EBDA3-D7FB-A6EC-5731-32CAD241330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1FB6499-D7DE-5E4F-CE72-2D0CF6A899D4}"/>
              </a:ext>
            </a:extLst>
          </p:cNvPr>
          <p:cNvSpPr>
            <a:spLocks noGrp="1"/>
          </p:cNvSpPr>
          <p:nvPr>
            <p:ph type="sldNum" sz="quarter" idx="5"/>
          </p:nvPr>
        </p:nvSpPr>
        <p:spPr/>
        <p:txBody>
          <a:bodyPr/>
          <a:lstStyle/>
          <a:p>
            <a:fld id="{894DCA5F-4F06-4D31-B180-25323AB1AFFE}" type="slidenum">
              <a:rPr lang="en-GB" smtClean="0"/>
              <a:t>2</a:t>
            </a:fld>
            <a:endParaRPr lang="en-GB"/>
          </a:p>
        </p:txBody>
      </p:sp>
    </p:spTree>
    <p:extLst>
      <p:ext uri="{BB962C8B-B14F-4D97-AF65-F5344CB8AC3E}">
        <p14:creationId xmlns:p14="http://schemas.microsoft.com/office/powerpoint/2010/main" val="32997552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32EC1-CB8F-3671-1A3E-64D3DD3575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335AC1-421C-FD92-CCDA-666AA10577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C6FDD-35FB-8FAC-E715-9F4F10C7AD9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514C63-8527-A16F-E28E-BE09E81C7057}"/>
              </a:ext>
            </a:extLst>
          </p:cNvPr>
          <p:cNvSpPr>
            <a:spLocks noGrp="1"/>
          </p:cNvSpPr>
          <p:nvPr>
            <p:ph type="sldNum" sz="quarter" idx="5"/>
          </p:nvPr>
        </p:nvSpPr>
        <p:spPr/>
        <p:txBody>
          <a:bodyPr/>
          <a:lstStyle/>
          <a:p>
            <a:fld id="{894DCA5F-4F06-4D31-B180-25323AB1AFFE}" type="slidenum">
              <a:rPr lang="en-GB" smtClean="0"/>
              <a:t>20</a:t>
            </a:fld>
            <a:endParaRPr lang="en-GB"/>
          </a:p>
        </p:txBody>
      </p:sp>
    </p:spTree>
    <p:extLst>
      <p:ext uri="{BB962C8B-B14F-4D97-AF65-F5344CB8AC3E}">
        <p14:creationId xmlns:p14="http://schemas.microsoft.com/office/powerpoint/2010/main" val="36477572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26A72-A62E-38E1-4D6D-1342DC8FF8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6C057B-0477-8638-9F36-E64B2C66F0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1A6768-C1BE-4B86-DCA9-6E19374D8F2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9E3E455-ACD4-4CA3-CED7-40DC14258AF9}"/>
              </a:ext>
            </a:extLst>
          </p:cNvPr>
          <p:cNvSpPr>
            <a:spLocks noGrp="1"/>
          </p:cNvSpPr>
          <p:nvPr>
            <p:ph type="sldNum" sz="quarter" idx="5"/>
          </p:nvPr>
        </p:nvSpPr>
        <p:spPr/>
        <p:txBody>
          <a:bodyPr/>
          <a:lstStyle/>
          <a:p>
            <a:fld id="{894DCA5F-4F06-4D31-B180-25323AB1AFFE}" type="slidenum">
              <a:rPr lang="en-GB" smtClean="0"/>
              <a:t>21</a:t>
            </a:fld>
            <a:endParaRPr lang="en-GB"/>
          </a:p>
        </p:txBody>
      </p:sp>
    </p:spTree>
    <p:extLst>
      <p:ext uri="{BB962C8B-B14F-4D97-AF65-F5344CB8AC3E}">
        <p14:creationId xmlns:p14="http://schemas.microsoft.com/office/powerpoint/2010/main" val="20991014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48F76B-9C35-498A-A218-59685B96C86F}" type="slidenum">
              <a:rPr lang="en-GB" smtClean="0"/>
              <a:t>22</a:t>
            </a:fld>
            <a:endParaRPr lang="en-GB"/>
          </a:p>
        </p:txBody>
      </p:sp>
    </p:spTree>
    <p:extLst>
      <p:ext uri="{BB962C8B-B14F-4D97-AF65-F5344CB8AC3E}">
        <p14:creationId xmlns:p14="http://schemas.microsoft.com/office/powerpoint/2010/main" val="31028933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B600A-96FF-9102-4A81-F773B3F7F4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954DD-222A-B31E-8D80-915F571FC3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AD9B0-D50D-F5FA-90EA-27A38A7B475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5B16AC6-EA72-481F-5310-DCF7D03A2788}"/>
              </a:ext>
            </a:extLst>
          </p:cNvPr>
          <p:cNvSpPr>
            <a:spLocks noGrp="1"/>
          </p:cNvSpPr>
          <p:nvPr>
            <p:ph type="sldNum" sz="quarter" idx="5"/>
          </p:nvPr>
        </p:nvSpPr>
        <p:spPr/>
        <p:txBody>
          <a:bodyPr/>
          <a:lstStyle/>
          <a:p>
            <a:fld id="{D748F76B-9C35-498A-A218-59685B96C86F}" type="slidenum">
              <a:rPr lang="en-GB" smtClean="0"/>
              <a:t>23</a:t>
            </a:fld>
            <a:endParaRPr lang="en-GB"/>
          </a:p>
        </p:txBody>
      </p:sp>
    </p:spTree>
    <p:extLst>
      <p:ext uri="{BB962C8B-B14F-4D97-AF65-F5344CB8AC3E}">
        <p14:creationId xmlns:p14="http://schemas.microsoft.com/office/powerpoint/2010/main" val="1803247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0968B-296E-65F2-9062-1416FDAE21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90C685-6348-D7D7-8974-D8C0F3DA64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9B68D-BC0E-F35A-220A-83F581BB1FF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EC19340-D0BE-D920-7E1C-585274B340C9}"/>
              </a:ext>
            </a:extLst>
          </p:cNvPr>
          <p:cNvSpPr>
            <a:spLocks noGrp="1"/>
          </p:cNvSpPr>
          <p:nvPr>
            <p:ph type="sldNum" sz="quarter" idx="5"/>
          </p:nvPr>
        </p:nvSpPr>
        <p:spPr/>
        <p:txBody>
          <a:bodyPr/>
          <a:lstStyle/>
          <a:p>
            <a:fld id="{894DCA5F-4F06-4D31-B180-25323AB1AFFE}" type="slidenum">
              <a:rPr lang="en-GB" smtClean="0"/>
              <a:t>3</a:t>
            </a:fld>
            <a:endParaRPr lang="en-GB"/>
          </a:p>
        </p:txBody>
      </p:sp>
    </p:spTree>
    <p:extLst>
      <p:ext uri="{BB962C8B-B14F-4D97-AF65-F5344CB8AC3E}">
        <p14:creationId xmlns:p14="http://schemas.microsoft.com/office/powerpoint/2010/main" val="1113643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6C743-9553-342B-4692-E3D7249250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8ED69-414C-9541-315F-B91D3059A3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4F8EA-4D3C-8BCD-FAA2-51F507D414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7B6738F-0124-AA7B-B07A-701F98F95BCC}"/>
              </a:ext>
            </a:extLst>
          </p:cNvPr>
          <p:cNvSpPr>
            <a:spLocks noGrp="1"/>
          </p:cNvSpPr>
          <p:nvPr>
            <p:ph type="sldNum" sz="quarter" idx="5"/>
          </p:nvPr>
        </p:nvSpPr>
        <p:spPr/>
        <p:txBody>
          <a:bodyPr/>
          <a:lstStyle/>
          <a:p>
            <a:fld id="{894DCA5F-4F06-4D31-B180-25323AB1AFFE}" type="slidenum">
              <a:rPr lang="en-GB" smtClean="0"/>
              <a:t>4</a:t>
            </a:fld>
            <a:endParaRPr lang="en-GB"/>
          </a:p>
        </p:txBody>
      </p:sp>
    </p:spTree>
    <p:extLst>
      <p:ext uri="{BB962C8B-B14F-4D97-AF65-F5344CB8AC3E}">
        <p14:creationId xmlns:p14="http://schemas.microsoft.com/office/powerpoint/2010/main" val="953437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7727D-F34B-4F32-C3EF-A8101AAF3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715DA6-3795-0791-DBC4-83C3D6D4D4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FAA6D0-D83F-09A3-764D-E793AFF7BD0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B088CA2-9134-9916-DF99-5AF1486F241D}"/>
              </a:ext>
            </a:extLst>
          </p:cNvPr>
          <p:cNvSpPr>
            <a:spLocks noGrp="1"/>
          </p:cNvSpPr>
          <p:nvPr>
            <p:ph type="sldNum" sz="quarter" idx="5"/>
          </p:nvPr>
        </p:nvSpPr>
        <p:spPr/>
        <p:txBody>
          <a:bodyPr/>
          <a:lstStyle/>
          <a:p>
            <a:fld id="{894DCA5F-4F06-4D31-B180-25323AB1AFFE}" type="slidenum">
              <a:rPr lang="en-GB" smtClean="0"/>
              <a:t>5</a:t>
            </a:fld>
            <a:endParaRPr lang="en-GB"/>
          </a:p>
        </p:txBody>
      </p:sp>
    </p:spTree>
    <p:extLst>
      <p:ext uri="{BB962C8B-B14F-4D97-AF65-F5344CB8AC3E}">
        <p14:creationId xmlns:p14="http://schemas.microsoft.com/office/powerpoint/2010/main" val="3748903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25D39-7974-C97A-136C-E65C640AC5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7D72E-A2DE-C3E3-4CE4-C3C28380DA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25318F-E705-1A7B-1582-CB6900AB146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87FB62F-73E8-1E81-743D-A5C34DC6A1A7}"/>
              </a:ext>
            </a:extLst>
          </p:cNvPr>
          <p:cNvSpPr>
            <a:spLocks noGrp="1"/>
          </p:cNvSpPr>
          <p:nvPr>
            <p:ph type="sldNum" sz="quarter" idx="5"/>
          </p:nvPr>
        </p:nvSpPr>
        <p:spPr/>
        <p:txBody>
          <a:bodyPr/>
          <a:lstStyle/>
          <a:p>
            <a:fld id="{894DCA5F-4F06-4D31-B180-25323AB1AFFE}" type="slidenum">
              <a:rPr lang="en-GB" smtClean="0"/>
              <a:t>6</a:t>
            </a:fld>
            <a:endParaRPr lang="en-GB"/>
          </a:p>
        </p:txBody>
      </p:sp>
    </p:spTree>
    <p:extLst>
      <p:ext uri="{BB962C8B-B14F-4D97-AF65-F5344CB8AC3E}">
        <p14:creationId xmlns:p14="http://schemas.microsoft.com/office/powerpoint/2010/main" val="436904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89E0D-CC11-665A-C903-514007A0C0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36991B-2DE5-9E6C-6B38-2C55B9EFA0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4A9E69-B903-4234-B4FA-1936D306ADB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CBA7227-9F17-D71C-CE3D-3E1B1FC1F71B}"/>
              </a:ext>
            </a:extLst>
          </p:cNvPr>
          <p:cNvSpPr>
            <a:spLocks noGrp="1"/>
          </p:cNvSpPr>
          <p:nvPr>
            <p:ph type="sldNum" sz="quarter" idx="5"/>
          </p:nvPr>
        </p:nvSpPr>
        <p:spPr/>
        <p:txBody>
          <a:bodyPr/>
          <a:lstStyle/>
          <a:p>
            <a:fld id="{894DCA5F-4F06-4D31-B180-25323AB1AFFE}" type="slidenum">
              <a:rPr lang="en-GB" smtClean="0"/>
              <a:t>7</a:t>
            </a:fld>
            <a:endParaRPr lang="en-GB"/>
          </a:p>
        </p:txBody>
      </p:sp>
    </p:spTree>
    <p:extLst>
      <p:ext uri="{BB962C8B-B14F-4D97-AF65-F5344CB8AC3E}">
        <p14:creationId xmlns:p14="http://schemas.microsoft.com/office/powerpoint/2010/main" val="4013425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B08E3-3369-D9D3-D73F-8195A5B03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7E5E41-9BEF-78AB-50C3-C7A2C4CD51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94CEC8-FCE8-EE2C-9F0B-83A3863AC98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A158030-ECE0-0994-5DE3-F0BDC1501072}"/>
              </a:ext>
            </a:extLst>
          </p:cNvPr>
          <p:cNvSpPr>
            <a:spLocks noGrp="1"/>
          </p:cNvSpPr>
          <p:nvPr>
            <p:ph type="sldNum" sz="quarter" idx="5"/>
          </p:nvPr>
        </p:nvSpPr>
        <p:spPr/>
        <p:txBody>
          <a:bodyPr/>
          <a:lstStyle/>
          <a:p>
            <a:fld id="{894DCA5F-4F06-4D31-B180-25323AB1AFFE}" type="slidenum">
              <a:rPr lang="en-GB" smtClean="0"/>
              <a:t>8</a:t>
            </a:fld>
            <a:endParaRPr lang="en-GB"/>
          </a:p>
        </p:txBody>
      </p:sp>
    </p:spTree>
    <p:extLst>
      <p:ext uri="{BB962C8B-B14F-4D97-AF65-F5344CB8AC3E}">
        <p14:creationId xmlns:p14="http://schemas.microsoft.com/office/powerpoint/2010/main" val="2750340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7C32F-15E0-2093-FA51-FFEEE9C69A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015C50-B7C6-9DB7-BB55-D1D73EE08D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1E16E9-77F6-D870-AB34-A643C6885E1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D463EF2-F280-A822-E152-B6107208BFD6}"/>
              </a:ext>
            </a:extLst>
          </p:cNvPr>
          <p:cNvSpPr>
            <a:spLocks noGrp="1"/>
          </p:cNvSpPr>
          <p:nvPr>
            <p:ph type="sldNum" sz="quarter" idx="5"/>
          </p:nvPr>
        </p:nvSpPr>
        <p:spPr/>
        <p:txBody>
          <a:bodyPr/>
          <a:lstStyle/>
          <a:p>
            <a:fld id="{894DCA5F-4F06-4D31-B180-25323AB1AFFE}" type="slidenum">
              <a:rPr lang="en-GB" smtClean="0"/>
              <a:t>9</a:t>
            </a:fld>
            <a:endParaRPr lang="en-GB"/>
          </a:p>
        </p:txBody>
      </p:sp>
    </p:spTree>
    <p:extLst>
      <p:ext uri="{BB962C8B-B14F-4D97-AF65-F5344CB8AC3E}">
        <p14:creationId xmlns:p14="http://schemas.microsoft.com/office/powerpoint/2010/main" val="2661607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5AADF-B852-E8FC-781F-460504CA0B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F769BAA-1B11-3DA4-B518-1D59EBC101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7ADC850-D604-87A4-83D1-4E0FC9AD69FA}"/>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5" name="Footer Placeholder 4">
            <a:extLst>
              <a:ext uri="{FF2B5EF4-FFF2-40B4-BE49-F238E27FC236}">
                <a16:creationId xmlns:a16="http://schemas.microsoft.com/office/drawing/2014/main" id="{62CFF31B-FAF2-E886-7E1D-B3C22E11CE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FAEB7A-0B3E-296B-7C7B-3F1E1869E31A}"/>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4122303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E34DC-5A8B-F52F-AFFC-239C288E27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E62A09-A008-CB32-648B-CEB4C94D26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DF02DF-C63C-5DFC-0E63-8E647D615F8B}"/>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5" name="Footer Placeholder 4">
            <a:extLst>
              <a:ext uri="{FF2B5EF4-FFF2-40B4-BE49-F238E27FC236}">
                <a16:creationId xmlns:a16="http://schemas.microsoft.com/office/drawing/2014/main" id="{B78E7496-CAD4-93C0-E178-2B2751E04C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B98A36-125F-114B-2598-C7B45F07F4BF}"/>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1871776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72793B-4D36-5C63-88D0-0904ABC518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D09F107-E9C6-A02A-66BB-B7CEB683E0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3AC126-94FC-E408-1C61-9A1325739954}"/>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5" name="Footer Placeholder 4">
            <a:extLst>
              <a:ext uri="{FF2B5EF4-FFF2-40B4-BE49-F238E27FC236}">
                <a16:creationId xmlns:a16="http://schemas.microsoft.com/office/drawing/2014/main" id="{5D4FF894-D852-6F4D-CAF9-FAD261C8CA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BA4456-8E6F-D8EE-8CBB-512DBF9B92E8}"/>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420711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9CC68-3DFD-4CEF-D08F-88CA4CAF57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DBA46AC-57E4-AA4E-C210-01EB7B9546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8EA2CB-5FAE-97FF-D675-EC2F04639601}"/>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5" name="Footer Placeholder 4">
            <a:extLst>
              <a:ext uri="{FF2B5EF4-FFF2-40B4-BE49-F238E27FC236}">
                <a16:creationId xmlns:a16="http://schemas.microsoft.com/office/drawing/2014/main" id="{33EA6D74-DFA8-3119-755C-A0D79DEF4E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46EA17-FDF7-BAC2-F6CE-D03540EECB79}"/>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1934187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A0753-A9DB-D012-989C-54A9852F7F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CFBE1A2-E489-19AE-7F6F-68BAF54426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6D6987-F734-9808-B630-3D1ABE942CAB}"/>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5" name="Footer Placeholder 4">
            <a:extLst>
              <a:ext uri="{FF2B5EF4-FFF2-40B4-BE49-F238E27FC236}">
                <a16:creationId xmlns:a16="http://schemas.microsoft.com/office/drawing/2014/main" id="{858F97A4-1933-92FD-62E8-EF5B8D385C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7AD35D-7CED-C28D-9FBD-4C10D7621C06}"/>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773896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5791B-B333-BF4F-9BD3-FD5AA0C1F8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512453-4A71-A0C8-C384-3D54CF400E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55AB334-E134-393B-1F92-A25F83CB74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7F92AB3-87E4-3568-64B3-AF0C39A9231F}"/>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6" name="Footer Placeholder 5">
            <a:extLst>
              <a:ext uri="{FF2B5EF4-FFF2-40B4-BE49-F238E27FC236}">
                <a16:creationId xmlns:a16="http://schemas.microsoft.com/office/drawing/2014/main" id="{0DDA62C2-C5E6-035C-CD93-F5CB0E50A7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35927C-3F9E-B271-68F5-3F3C74567F8A}"/>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6413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4918F-2EED-28DD-6F3A-E8EEAF701A2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736AE0-5E66-E3AA-D863-409018A0D8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4BC296-7B57-A6E2-6185-6979101BD6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7E59A5-75F8-2EFC-587D-D420D95B3D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12675E-BEC4-94DF-E59F-867DBEF1E4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713A8F9-D5BB-394D-3CDE-AC68C616679E}"/>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8" name="Footer Placeholder 7">
            <a:extLst>
              <a:ext uri="{FF2B5EF4-FFF2-40B4-BE49-F238E27FC236}">
                <a16:creationId xmlns:a16="http://schemas.microsoft.com/office/drawing/2014/main" id="{6F623793-9969-95C6-831A-FFDBE67DAB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817D330-6A2D-FFFB-7C6F-F651F4AF2499}"/>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110649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03A34-40A7-7AA9-00A6-FE3050E137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0DEE7F3-EC6F-5AF4-EEF5-863BD6D7248E}"/>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4" name="Footer Placeholder 3">
            <a:extLst>
              <a:ext uri="{FF2B5EF4-FFF2-40B4-BE49-F238E27FC236}">
                <a16:creationId xmlns:a16="http://schemas.microsoft.com/office/drawing/2014/main" id="{8EE5FC3C-4C04-CF9D-E9E6-DAA9FEF374A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8ADF19-443B-6062-8829-225B10C01823}"/>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2792588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9E89E3-F347-FF35-77E4-7A83C52FD008}"/>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3" name="Footer Placeholder 2">
            <a:extLst>
              <a:ext uri="{FF2B5EF4-FFF2-40B4-BE49-F238E27FC236}">
                <a16:creationId xmlns:a16="http://schemas.microsoft.com/office/drawing/2014/main" id="{747DA9A9-342F-A093-15F7-9C67FFA15BF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F47BC5-9ADC-CE0A-F4F8-C7707ADD9513}"/>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3625657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1AA57-F5E4-C7B9-DD14-1ECF8A293D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2AEAE55-5A6A-C7DD-7B58-B37822514F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D2FC54-47E7-C3D4-8C65-7E1C0EC487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8D98B2-AFCD-AE64-3BA4-3E4C0947DDA5}"/>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6" name="Footer Placeholder 5">
            <a:extLst>
              <a:ext uri="{FF2B5EF4-FFF2-40B4-BE49-F238E27FC236}">
                <a16:creationId xmlns:a16="http://schemas.microsoft.com/office/drawing/2014/main" id="{4389ECFC-AEB5-01FD-2C79-BA6E8471E1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C7CD56-8B0E-2B2F-8F36-97AAEA2C48D1}"/>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1726615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43D85-EAFA-F54A-9632-B4E1E05FC5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F5529E5-2796-1740-8802-2F6BB9B355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93E5378-A911-AEB6-C0DE-DABF618701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FFED0F-5802-DD51-3704-97A43EC1B87B}"/>
              </a:ext>
            </a:extLst>
          </p:cNvPr>
          <p:cNvSpPr>
            <a:spLocks noGrp="1"/>
          </p:cNvSpPr>
          <p:nvPr>
            <p:ph type="dt" sz="half" idx="10"/>
          </p:nvPr>
        </p:nvSpPr>
        <p:spPr/>
        <p:txBody>
          <a:bodyPr/>
          <a:lstStyle/>
          <a:p>
            <a:fld id="{73FA8D7F-2859-408C-BDF3-A2A348AB2320}" type="datetimeFigureOut">
              <a:rPr lang="en-GB" smtClean="0"/>
              <a:t>10/12/2025</a:t>
            </a:fld>
            <a:endParaRPr lang="en-GB"/>
          </a:p>
        </p:txBody>
      </p:sp>
      <p:sp>
        <p:nvSpPr>
          <p:cNvPr id="6" name="Footer Placeholder 5">
            <a:extLst>
              <a:ext uri="{FF2B5EF4-FFF2-40B4-BE49-F238E27FC236}">
                <a16:creationId xmlns:a16="http://schemas.microsoft.com/office/drawing/2014/main" id="{D96BBF4F-2073-FFE3-FCA6-3DE5FEB253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E5BA11-2F86-3851-0695-7D415F48C447}"/>
              </a:ext>
            </a:extLst>
          </p:cNvPr>
          <p:cNvSpPr>
            <a:spLocks noGrp="1"/>
          </p:cNvSpPr>
          <p:nvPr>
            <p:ph type="sldNum" sz="quarter" idx="12"/>
          </p:nvPr>
        </p:nvSpPr>
        <p:spPr/>
        <p:txBody>
          <a:bodyPr/>
          <a:lstStyle/>
          <a:p>
            <a:fld id="{1CD6A883-C92B-4E62-A0F9-9A1B7E045743}" type="slidenum">
              <a:rPr lang="en-GB" smtClean="0"/>
              <a:t>‹#›</a:t>
            </a:fld>
            <a:endParaRPr lang="en-GB"/>
          </a:p>
        </p:txBody>
      </p:sp>
    </p:spTree>
    <p:extLst>
      <p:ext uri="{BB962C8B-B14F-4D97-AF65-F5344CB8AC3E}">
        <p14:creationId xmlns:p14="http://schemas.microsoft.com/office/powerpoint/2010/main" val="1903224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836ACB-B76E-B1BF-732C-BB30462140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6902FF-1D83-A45E-03BE-D64525BA8D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EDB443-FCCC-806A-C11B-D959BB035A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A8D7F-2859-408C-BDF3-A2A348AB2320}" type="datetimeFigureOut">
              <a:rPr lang="en-GB" smtClean="0"/>
              <a:t>10/12/2025</a:t>
            </a:fld>
            <a:endParaRPr lang="en-GB"/>
          </a:p>
        </p:txBody>
      </p:sp>
      <p:sp>
        <p:nvSpPr>
          <p:cNvPr id="5" name="Footer Placeholder 4">
            <a:extLst>
              <a:ext uri="{FF2B5EF4-FFF2-40B4-BE49-F238E27FC236}">
                <a16:creationId xmlns:a16="http://schemas.microsoft.com/office/drawing/2014/main" id="{3B9C7BFC-1B6D-B405-4E53-2C1DC55B31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1D25BCB-1631-DFDD-6746-BCCDBBA916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D6A883-C92B-4E62-A0F9-9A1B7E045743}" type="slidenum">
              <a:rPr lang="en-GB" smtClean="0"/>
              <a:t>‹#›</a:t>
            </a:fld>
            <a:endParaRPr lang="en-GB"/>
          </a:p>
        </p:txBody>
      </p:sp>
    </p:spTree>
    <p:extLst>
      <p:ext uri="{BB962C8B-B14F-4D97-AF65-F5344CB8AC3E}">
        <p14:creationId xmlns:p14="http://schemas.microsoft.com/office/powerpoint/2010/main" val="3023617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facebook.com/groups/farnboroughnoise"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www.farnboroughnoise.org/" TargetMode="External"/><Relationship Id="rId4" Type="http://schemas.openxmlformats.org/officeDocument/2006/relationships/hyperlink" Target="mailto:farnboroughnoisegroup@gmail.com"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transportenvironment.org/articles/ultrafine-particles-from-planes-put-52-million-europeans-at-risk-of-serious-health-conditions" TargetMode="External"/><Relationship Id="rId13" Type="http://schemas.openxmlformats.org/officeDocument/2006/relationships/hyperlink" Target="https://www.eea.europa.eu/en/analysis/publications/the-effect-of-environmental-noise-on-children" TargetMode="External"/><Relationship Id="rId18" Type="http://schemas.openxmlformats.org/officeDocument/2006/relationships/hyperlink" Target="https://neweconomics.org/2025/10/government-failed-to-produce-evidence-for-airport-expansion-growth-claims" TargetMode="External"/><Relationship Id="rId26" Type="http://schemas.openxmlformats.org/officeDocument/2006/relationships/hyperlink" Target="https://www.imperial.ac.uk/news/242017/clouds-created-aircraft-have-bigger-impact/" TargetMode="External"/><Relationship Id="rId3" Type="http://schemas.openxmlformats.org/officeDocument/2006/relationships/image" Target="../media/image1.png"/><Relationship Id="rId21" Type="http://schemas.openxmlformats.org/officeDocument/2006/relationships/hyperlink" Target="https://www.wearepossible.org/our-reports/jetting-away-with-it-how-private-jets-pollute-the-most-and-pay-the-least" TargetMode="External"/><Relationship Id="rId34" Type="http://schemas.openxmlformats.org/officeDocument/2006/relationships/hyperlink" Target="https://www.newstatesman.com/spotlight/sustainability/climate/2025/11/the-aviation-industrys-dirty-tactics" TargetMode="External"/><Relationship Id="rId7" Type="http://schemas.openxmlformats.org/officeDocument/2006/relationships/hyperlink" Target="https://www.avl.com/en-gb/expert-article/unseen-dangerous-understanding-health-risks-ultrafine-particles-ambient-air" TargetMode="External"/><Relationship Id="rId12" Type="http://schemas.openxmlformats.org/officeDocument/2006/relationships/hyperlink" Target="https://www.bbc.co.uk/future/article/20240621-how-traffic-noise-pollution-harms-childrens-health-and-development" TargetMode="External"/><Relationship Id="rId17" Type="http://schemas.openxmlformats.org/officeDocument/2006/relationships/hyperlink" Target="https://new-economicsf.files.svdcdn.com/production/files/Economics-of-airport-expansion_Jan-2025_FINAL_1.pdf?dm=1738145480" TargetMode="External"/><Relationship Id="rId25" Type="http://schemas.openxmlformats.org/officeDocument/2006/relationships/hyperlink" Target="https://theicct.org/pr-air-and-ghg-pollution-from-private-jets-2023-jun25/" TargetMode="External"/><Relationship Id="rId33" Type="http://schemas.openxmlformats.org/officeDocument/2006/relationships/hyperlink" Target="https://www.transportenvironment.org/articles/biofuels-globally-emit-more-co2-than-the-fossil-fuels-they-replace-study" TargetMode="External"/><Relationship Id="rId2" Type="http://schemas.openxmlformats.org/officeDocument/2006/relationships/notesSlide" Target="../notesSlides/notesSlide23.xml"/><Relationship Id="rId16" Type="http://schemas.openxmlformats.org/officeDocument/2006/relationships/hyperlink" Target="https://travelweekly.co.uk/in-depth/majority-in-europe-reject-aviations-claim-to-boost-economic-growth#:~:text=The%20survey%20did%20find%20significant,be%20read%20in%20full%20here" TargetMode="External"/><Relationship Id="rId20" Type="http://schemas.openxmlformats.org/officeDocument/2006/relationships/hyperlink" Target="https://weareyard.com/insights/worst-celebrity-private-jet-co2-emission-offenders" TargetMode="External"/><Relationship Id="rId29" Type="http://schemas.openxmlformats.org/officeDocument/2006/relationships/hyperlink" Target="https://disputeresolution.howardkennedy.com/post/102j3bu/is-it-time-for-the-aviation-industry-to-brace-itself-against-greenwashing-claims" TargetMode="External"/><Relationship Id="rId1" Type="http://schemas.openxmlformats.org/officeDocument/2006/relationships/slideLayout" Target="../slideLayouts/slideLayout2.xml"/><Relationship Id="rId6" Type="http://schemas.openxmlformats.org/officeDocument/2006/relationships/hyperlink" Target="https://www.bu.edu/articles/2024/airplane-noise-may-be-bad-for-your-health/" TargetMode="External"/><Relationship Id="rId11" Type="http://schemas.openxmlformats.org/officeDocument/2006/relationships/hyperlink" Target="https://www.theguardian.com/environment/2022/jun/02/traffic-noise-slows-childrens-memory-development-study-finds" TargetMode="External"/><Relationship Id="rId24" Type="http://schemas.openxmlformats.org/officeDocument/2006/relationships/hyperlink" Target="https://carboncredits.com/the-curious-case-of-top-ceos-private-jet-emissions/" TargetMode="External"/><Relationship Id="rId32" Type="http://schemas.openxmlformats.org/officeDocument/2006/relationships/hyperlink" Target="https://stay-grounded.org/wp-content/uploads/2025/05/SG-factsheet-Biofuels-2025.pdf" TargetMode="External"/><Relationship Id="rId5" Type="http://schemas.openxmlformats.org/officeDocument/2006/relationships/hyperlink" Target="https://ukhsa.blog.gov.uk/2023/06/29/noise-pollution-mapping-the-health-impacts-of-transportation-noise-in-england/" TargetMode="External"/><Relationship Id="rId15" Type="http://schemas.openxmlformats.org/officeDocument/2006/relationships/hyperlink" Target="https://neweconomics.org/2023/07/losing-altitude" TargetMode="External"/><Relationship Id="rId23" Type="http://schemas.openxmlformats.org/officeDocument/2006/relationships/hyperlink" Target="https://carbonmarketwatch.org/2024/12/16/unsafe-for-takeoff-false-solutions-will-not-help-aviation-sector-navigate-climate-crisis/" TargetMode="External"/><Relationship Id="rId28" Type="http://schemas.openxmlformats.org/officeDocument/2006/relationships/hyperlink" Target="https://ourworldindata.org/global-aviation-emissions" TargetMode="External"/><Relationship Id="rId10" Type="http://schemas.openxmlformats.org/officeDocument/2006/relationships/hyperlink" Target="https://www.caa.co.uk/publication/download/13859" TargetMode="External"/><Relationship Id="rId19" Type="http://schemas.openxmlformats.org/officeDocument/2006/relationships/hyperlink" Target="https://www.transportenvironment.org/articles/economics-of-air-transport-in-europe" TargetMode="External"/><Relationship Id="rId31" Type="http://schemas.openxmlformats.org/officeDocument/2006/relationships/hyperlink" Target="https://aircargoweek.com/why-aviations-green-promises-face-growing-legal-risks/" TargetMode="External"/><Relationship Id="rId4" Type="http://schemas.openxmlformats.org/officeDocument/2006/relationships/hyperlink" Target="https://www.aef.org.uk/what-we-do/noise/" TargetMode="External"/><Relationship Id="rId9" Type="http://schemas.openxmlformats.org/officeDocument/2006/relationships/hyperlink" Target="https://lae.mit.edu/2024/06/28/a-link-between-air-travel-and-deaths-on-the-ground/" TargetMode="External"/><Relationship Id="rId14" Type="http://schemas.openxmlformats.org/officeDocument/2006/relationships/hyperlink" Target="https://assets.publishing.service.gov.uk/media/5c1b8eb6e5274a465b7178c0/wider-economic-impacts-of-regional-connectivity.pdf" TargetMode="External"/><Relationship Id="rId22" Type="http://schemas.openxmlformats.org/officeDocument/2006/relationships/hyperlink" Target="https://www.nature.com/articles/s43247-024-01775-z" TargetMode="External"/><Relationship Id="rId27" Type="http://schemas.openxmlformats.org/officeDocument/2006/relationships/hyperlink" Target="https://assets.publishing.service.gov.uk/media/6852a09c2b367fdd44c15e3d/non-co2-impacts-aviation.pdf" TargetMode="External"/><Relationship Id="rId30" Type="http://schemas.openxmlformats.org/officeDocument/2006/relationships/hyperlink" Target="https://iclg.com/news/20603-european-crackdown-on-airlines-bogus-eco-claims" TargetMode="External"/><Relationship Id="rId35" Type="http://schemas.openxmlformats.org/officeDocument/2006/relationships/hyperlink" Target="https://obr.uk/box/climate-related-measures-in-the-budget-and-spending-review/#:~:text=This%20box%20is%20based%20on,acting%20late%20(Chart%20C)"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www.gov.uk/government/publications/air-pollution-applying-all-our-health/air-pollution-applying-all-our-health"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A4392E2-2569-E1B1-02B7-69311EEDA41C}"/>
              </a:ext>
            </a:extLst>
          </p:cNvPr>
          <p:cNvSpPr txBox="1"/>
          <p:nvPr/>
        </p:nvSpPr>
        <p:spPr>
          <a:xfrm>
            <a:off x="3968026" y="5330310"/>
            <a:ext cx="4655113" cy="954107"/>
          </a:xfrm>
          <a:prstGeom prst="rect">
            <a:avLst/>
          </a:prstGeom>
          <a:noFill/>
        </p:spPr>
        <p:txBody>
          <a:bodyPr wrap="square" rtlCol="0">
            <a:spAutoFit/>
          </a:bodyPr>
          <a:lstStyle/>
          <a:p>
            <a:pPr algn="ctr">
              <a:spcBef>
                <a:spcPts val="1200"/>
              </a:spcBef>
            </a:pPr>
            <a:r>
              <a:rPr lang="en-GB" sz="2800" dirty="0"/>
              <a:t>Wednesday 10</a:t>
            </a:r>
            <a:r>
              <a:rPr lang="en-GB" sz="2800" baseline="30000" dirty="0"/>
              <a:t>th</a:t>
            </a:r>
            <a:r>
              <a:rPr lang="en-GB" sz="2800" dirty="0"/>
              <a:t> December 2025</a:t>
            </a:r>
          </a:p>
        </p:txBody>
      </p:sp>
      <p:sp>
        <p:nvSpPr>
          <p:cNvPr id="6" name="Slide Number Placeholder 5">
            <a:extLst>
              <a:ext uri="{FF2B5EF4-FFF2-40B4-BE49-F238E27FC236}">
                <a16:creationId xmlns:a16="http://schemas.microsoft.com/office/drawing/2014/main" id="{7B0AF4D7-F145-C768-4B6C-22F666A4E006}"/>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1</a:t>
            </a:fld>
            <a:r>
              <a:rPr lang="en-GB" dirty="0"/>
              <a:t>/22</a:t>
            </a:r>
          </a:p>
        </p:txBody>
      </p:sp>
      <p:pic>
        <p:nvPicPr>
          <p:cNvPr id="13" name="Picture 12">
            <a:extLst>
              <a:ext uri="{FF2B5EF4-FFF2-40B4-BE49-F238E27FC236}">
                <a16:creationId xmlns:a16="http://schemas.microsoft.com/office/drawing/2014/main" id="{1E80219B-EB79-84EC-A597-9D2C29DDCBE2}"/>
              </a:ext>
            </a:extLst>
          </p:cNvPr>
          <p:cNvPicPr>
            <a:picLocks noChangeAspect="1"/>
          </p:cNvPicPr>
          <p:nvPr/>
        </p:nvPicPr>
        <p:blipFill>
          <a:blip r:embed="rId3"/>
          <a:stretch>
            <a:fillRect/>
          </a:stretch>
        </p:blipFill>
        <p:spPr>
          <a:xfrm>
            <a:off x="1954437" y="245680"/>
            <a:ext cx="7506748" cy="1190791"/>
          </a:xfrm>
          <a:prstGeom prst="rect">
            <a:avLst/>
          </a:prstGeom>
        </p:spPr>
      </p:pic>
      <p:sp>
        <p:nvSpPr>
          <p:cNvPr id="14" name="TextBox 13">
            <a:extLst>
              <a:ext uri="{FF2B5EF4-FFF2-40B4-BE49-F238E27FC236}">
                <a16:creationId xmlns:a16="http://schemas.microsoft.com/office/drawing/2014/main" id="{4E95732F-73CA-3C6C-D0E5-4DB5388FC71A}"/>
              </a:ext>
            </a:extLst>
          </p:cNvPr>
          <p:cNvSpPr txBox="1"/>
          <p:nvPr/>
        </p:nvSpPr>
        <p:spPr>
          <a:xfrm>
            <a:off x="1343501" y="1620288"/>
            <a:ext cx="9713343" cy="3016210"/>
          </a:xfrm>
          <a:prstGeom prst="rect">
            <a:avLst/>
          </a:prstGeom>
          <a:noFill/>
        </p:spPr>
        <p:txBody>
          <a:bodyPr wrap="square" rtlCol="0">
            <a:spAutoFit/>
          </a:bodyPr>
          <a:lstStyle/>
          <a:p>
            <a:pPr algn="ctr">
              <a:spcBef>
                <a:spcPts val="1200"/>
              </a:spcBef>
            </a:pPr>
            <a:r>
              <a:rPr lang="en-GB" sz="4000" dirty="0"/>
              <a:t>Farnborough Airport planning application</a:t>
            </a:r>
          </a:p>
          <a:p>
            <a:pPr algn="ctr">
              <a:spcBef>
                <a:spcPts val="1200"/>
              </a:spcBef>
            </a:pPr>
            <a:r>
              <a:rPr lang="en-GB" sz="4000" dirty="0"/>
              <a:t>Increase in weekend flights</a:t>
            </a:r>
          </a:p>
          <a:p>
            <a:pPr algn="ctr">
              <a:spcBef>
                <a:spcPts val="1200"/>
              </a:spcBef>
            </a:pPr>
            <a:endParaRPr lang="en-GB" sz="4000" dirty="0"/>
          </a:p>
          <a:p>
            <a:pPr algn="ctr">
              <a:spcBef>
                <a:spcPts val="1200"/>
              </a:spcBef>
            </a:pPr>
            <a:r>
              <a:rPr lang="en-GB" sz="4000" dirty="0"/>
              <a:t>Public Zoom call</a:t>
            </a:r>
          </a:p>
        </p:txBody>
      </p:sp>
    </p:spTree>
    <p:extLst>
      <p:ext uri="{BB962C8B-B14F-4D97-AF65-F5344CB8AC3E}">
        <p14:creationId xmlns:p14="http://schemas.microsoft.com/office/powerpoint/2010/main" val="3260402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F4DB7-2C50-95BC-DBF6-39E87D9A5627}"/>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7702CD2-39F7-6E2E-4F41-6EAFE5D2834E}"/>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10</a:t>
            </a:fld>
            <a:r>
              <a:rPr lang="en-GB" dirty="0"/>
              <a:t>/22</a:t>
            </a:r>
          </a:p>
        </p:txBody>
      </p:sp>
      <p:pic>
        <p:nvPicPr>
          <p:cNvPr id="6" name="Picture 5">
            <a:extLst>
              <a:ext uri="{FF2B5EF4-FFF2-40B4-BE49-F238E27FC236}">
                <a16:creationId xmlns:a16="http://schemas.microsoft.com/office/drawing/2014/main" id="{F409D2E1-0848-FC6B-CB85-AC7111047425}"/>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0E018376-6306-BC11-79CE-F458356F5E42}"/>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What the airport is claiming</a:t>
            </a:r>
          </a:p>
        </p:txBody>
      </p:sp>
      <p:grpSp>
        <p:nvGrpSpPr>
          <p:cNvPr id="3" name="Group 2">
            <a:extLst>
              <a:ext uri="{FF2B5EF4-FFF2-40B4-BE49-F238E27FC236}">
                <a16:creationId xmlns:a16="http://schemas.microsoft.com/office/drawing/2014/main" id="{E34E0556-C93B-2058-AD53-7531C025EA8F}"/>
              </a:ext>
            </a:extLst>
          </p:cNvPr>
          <p:cNvGrpSpPr/>
          <p:nvPr/>
        </p:nvGrpSpPr>
        <p:grpSpPr>
          <a:xfrm rot="2113526">
            <a:off x="9236597" y="771501"/>
            <a:ext cx="2407534" cy="1077218"/>
            <a:chOff x="8079129" y="451413"/>
            <a:chExt cx="2407534" cy="1077218"/>
          </a:xfrm>
        </p:grpSpPr>
        <p:sp>
          <p:nvSpPr>
            <p:cNvPr id="5" name="Rectangle 4">
              <a:extLst>
                <a:ext uri="{FF2B5EF4-FFF2-40B4-BE49-F238E27FC236}">
                  <a16:creationId xmlns:a16="http://schemas.microsoft.com/office/drawing/2014/main" id="{4E8236FF-5AB2-A222-978F-57B6716EAE34}"/>
                </a:ext>
              </a:extLst>
            </p:cNvPr>
            <p:cNvSpPr/>
            <p:nvPr/>
          </p:nvSpPr>
          <p:spPr>
            <a:xfrm>
              <a:off x="8079129" y="451413"/>
              <a:ext cx="2407534" cy="10772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526AC58D-C053-ABE7-2FDF-C1304845B56F}"/>
                </a:ext>
              </a:extLst>
            </p:cNvPr>
            <p:cNvSpPr txBox="1"/>
            <p:nvPr/>
          </p:nvSpPr>
          <p:spPr>
            <a:xfrm>
              <a:off x="8281160" y="451413"/>
              <a:ext cx="1984839" cy="1077218"/>
            </a:xfrm>
            <a:prstGeom prst="rect">
              <a:avLst/>
            </a:prstGeom>
            <a:noFill/>
          </p:spPr>
          <p:txBody>
            <a:bodyPr wrap="none" rtlCol="0">
              <a:spAutoFit/>
            </a:bodyPr>
            <a:lstStyle/>
            <a:p>
              <a:pPr algn="ctr"/>
              <a:r>
                <a:rPr lang="en-GB" sz="3200" b="1" dirty="0">
                  <a:solidFill>
                    <a:schemeClr val="bg1"/>
                  </a:solidFill>
                </a:rPr>
                <a:t>Fact Check</a:t>
              </a:r>
            </a:p>
            <a:p>
              <a:pPr algn="ctr"/>
              <a:r>
                <a:rPr lang="en-GB" sz="3200" b="1" dirty="0">
                  <a:solidFill>
                    <a:schemeClr val="bg1"/>
                  </a:solidFill>
                </a:rPr>
                <a:t>Wrong!</a:t>
              </a:r>
            </a:p>
          </p:txBody>
        </p:sp>
      </p:grpSp>
      <p:sp>
        <p:nvSpPr>
          <p:cNvPr id="11" name="TextBox 10">
            <a:extLst>
              <a:ext uri="{FF2B5EF4-FFF2-40B4-BE49-F238E27FC236}">
                <a16:creationId xmlns:a16="http://schemas.microsoft.com/office/drawing/2014/main" id="{0B23D241-6002-37FE-7978-02B2FC848D4E}"/>
              </a:ext>
            </a:extLst>
          </p:cNvPr>
          <p:cNvSpPr txBox="1"/>
          <p:nvPr/>
        </p:nvSpPr>
        <p:spPr>
          <a:xfrm>
            <a:off x="453993" y="1640401"/>
            <a:ext cx="11100124" cy="4524315"/>
          </a:xfrm>
          <a:prstGeom prst="rect">
            <a:avLst/>
          </a:prstGeom>
          <a:noFill/>
        </p:spPr>
        <p:txBody>
          <a:bodyPr wrap="square">
            <a:spAutoFit/>
          </a:bodyPr>
          <a:lstStyle/>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t>
            </a:r>
            <a:r>
              <a:rPr lang="en-GB" sz="2400" b="1" i="1" dirty="0">
                <a:effectLst/>
                <a:latin typeface="Calibri" panose="020F0502020204030204" pitchFamily="34" charset="0"/>
                <a:ea typeface="Calibri" panose="020F0502020204030204" pitchFamily="34" charset="0"/>
                <a:cs typeface="Times New Roman" panose="02020603050405020304" pitchFamily="18" charset="0"/>
              </a:rPr>
              <a:t>The airport generates income for the country</a:t>
            </a:r>
            <a:r>
              <a:rPr lang="en-GB" sz="2400" dirty="0">
                <a:effectLst/>
                <a:latin typeface="Calibri" panose="020F0502020204030204" pitchFamily="34" charset="0"/>
                <a:ea typeface="Calibri" panose="020F0502020204030204" pitchFamily="34" charset="0"/>
                <a:cs typeface="Times New Roman" panose="02020603050405020304" pitchFamily="18" charset="0"/>
              </a:rPr>
              <a:t>”</a:t>
            </a:r>
          </a:p>
          <a:p>
            <a:pPr>
              <a:buNone/>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£700m debts/liabilities. Pays £50m a year to Macquarie as dividends and interest </a:t>
            </a:r>
          </a:p>
          <a:p>
            <a:pPr marL="800100" lvl="1" indent="-342900">
              <a:buFont typeface="Symbol" panose="05050102010706020507" pitchFamily="18" charset="2"/>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Claims growth by attracting private jet flights from other airports. It doesn’t include the loss of jobs from those areas. No net benefit to the UK</a:t>
            </a:r>
          </a:p>
          <a:p>
            <a:pPr marL="800100" lvl="1" indent="-342900">
              <a:buFont typeface="Symbol" panose="05050102010706020507" pitchFamily="18" charset="2"/>
              <a:buChar char=""/>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Business aviation has fallen 50% since 2019. Weekend flights are generally leisure flights</a:t>
            </a:r>
          </a:p>
          <a:p>
            <a:pPr marL="800100" lvl="1" indent="-342900">
              <a:buFont typeface="Symbol" panose="05050102010706020507" pitchFamily="18" charset="2"/>
              <a:buChar char=""/>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Leisure flights don’t generate value - they export it because the ultra-wealthy spend their money in foreign destinations</a:t>
            </a:r>
          </a:p>
        </p:txBody>
      </p:sp>
    </p:spTree>
    <p:extLst>
      <p:ext uri="{BB962C8B-B14F-4D97-AF65-F5344CB8AC3E}">
        <p14:creationId xmlns:p14="http://schemas.microsoft.com/office/powerpoint/2010/main" val="248385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6A362-F64A-2F15-0694-97FB71B339EA}"/>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E5E1213C-EF4B-5ECA-A479-0D48ADD82139}"/>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11</a:t>
            </a:fld>
            <a:r>
              <a:rPr lang="en-GB" dirty="0"/>
              <a:t>/22</a:t>
            </a:r>
          </a:p>
        </p:txBody>
      </p:sp>
      <p:pic>
        <p:nvPicPr>
          <p:cNvPr id="6" name="Picture 5">
            <a:extLst>
              <a:ext uri="{FF2B5EF4-FFF2-40B4-BE49-F238E27FC236}">
                <a16:creationId xmlns:a16="http://schemas.microsoft.com/office/drawing/2014/main" id="{CB2B4A81-5DB5-63FF-5EBF-0C76B94BC5F9}"/>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721D8F0B-B68A-CF9D-F5DE-70B671953471}"/>
              </a:ext>
            </a:extLst>
          </p:cNvPr>
          <p:cNvSpPr txBox="1"/>
          <p:nvPr/>
        </p:nvSpPr>
        <p:spPr>
          <a:xfrm>
            <a:off x="631050" y="360768"/>
            <a:ext cx="10017900" cy="584775"/>
          </a:xfrm>
          <a:prstGeom prst="rect">
            <a:avLst/>
          </a:prstGeom>
          <a:noFill/>
        </p:spPr>
        <p:txBody>
          <a:bodyPr wrap="square" rtlCol="0">
            <a:spAutoFit/>
          </a:bodyPr>
          <a:lstStyle/>
          <a:p>
            <a:pPr lvl="0">
              <a:buSzPts val="1000"/>
              <a:tabLst>
                <a:tab pos="457200" algn="l"/>
              </a:tabLst>
            </a:pPr>
            <a:r>
              <a:rPr lang="en-GB" sz="3200" b="1" dirty="0"/>
              <a:t>Rushmoor Local Plan limits number of weekend flights</a:t>
            </a:r>
          </a:p>
        </p:txBody>
      </p:sp>
      <p:pic>
        <p:nvPicPr>
          <p:cNvPr id="1026" name="Picture 2">
            <a:extLst>
              <a:ext uri="{FF2B5EF4-FFF2-40B4-BE49-F238E27FC236}">
                <a16:creationId xmlns:a16="http://schemas.microsoft.com/office/drawing/2014/main" id="{18067B38-1D75-DDDF-BAE2-88D0AD90D2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049" y="1050318"/>
            <a:ext cx="9490720" cy="5250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Oval 9">
            <a:extLst>
              <a:ext uri="{FF2B5EF4-FFF2-40B4-BE49-F238E27FC236}">
                <a16:creationId xmlns:a16="http://schemas.microsoft.com/office/drawing/2014/main" id="{573B618C-0896-3AD3-1D21-AEB610379BC8}"/>
              </a:ext>
            </a:extLst>
          </p:cNvPr>
          <p:cNvSpPr/>
          <p:nvPr/>
        </p:nvSpPr>
        <p:spPr>
          <a:xfrm>
            <a:off x="7153274" y="3765347"/>
            <a:ext cx="314325" cy="1101927"/>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388763A-4084-8252-D91D-67ACE0A3790A}"/>
              </a:ext>
            </a:extLst>
          </p:cNvPr>
          <p:cNvSpPr txBox="1"/>
          <p:nvPr/>
        </p:nvSpPr>
        <p:spPr>
          <a:xfrm>
            <a:off x="10277475" y="3265438"/>
            <a:ext cx="1807845" cy="2308324"/>
          </a:xfrm>
          <a:prstGeom prst="rect">
            <a:avLst/>
          </a:prstGeom>
          <a:noFill/>
          <a:ln w="22225">
            <a:solidFill>
              <a:schemeClr val="accent1">
                <a:shade val="15000"/>
              </a:schemeClr>
            </a:solidFill>
          </a:ln>
        </p:spPr>
        <p:txBody>
          <a:bodyPr wrap="square" rtlCol="0">
            <a:spAutoFit/>
          </a:bodyPr>
          <a:lstStyle/>
          <a:p>
            <a:r>
              <a:rPr lang="en-GB" dirty="0"/>
              <a:t>Weekends flights should be no more than 50% of weekday flights</a:t>
            </a:r>
          </a:p>
          <a:p>
            <a:endParaRPr lang="en-GB" dirty="0"/>
          </a:p>
          <a:p>
            <a:r>
              <a:rPr lang="en-GB" b="1" dirty="0"/>
              <a:t>Rushmoor Local Plan  7.110</a:t>
            </a:r>
          </a:p>
        </p:txBody>
      </p:sp>
      <p:cxnSp>
        <p:nvCxnSpPr>
          <p:cNvPr id="14" name="Straight Connector 13">
            <a:extLst>
              <a:ext uri="{FF2B5EF4-FFF2-40B4-BE49-F238E27FC236}">
                <a16:creationId xmlns:a16="http://schemas.microsoft.com/office/drawing/2014/main" id="{2951A3DF-46BE-96B5-2BFC-02B70065D87F}"/>
              </a:ext>
            </a:extLst>
          </p:cNvPr>
          <p:cNvCxnSpPr>
            <a:cxnSpLocks/>
          </p:cNvCxnSpPr>
          <p:nvPr/>
        </p:nvCxnSpPr>
        <p:spPr>
          <a:xfrm flipV="1">
            <a:off x="10048875" y="2369459"/>
            <a:ext cx="0" cy="205014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001E5A4-DC6E-8ABC-F11F-C971F1A98D99}"/>
              </a:ext>
            </a:extLst>
          </p:cNvPr>
          <p:cNvCxnSpPr>
            <a:cxnSpLocks/>
          </p:cNvCxnSpPr>
          <p:nvPr/>
        </p:nvCxnSpPr>
        <p:spPr>
          <a:xfrm flipV="1">
            <a:off x="695325" y="2369459"/>
            <a:ext cx="0" cy="2050141"/>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CD6D007-CC93-089A-10F6-E4CD60E69BAF}"/>
              </a:ext>
            </a:extLst>
          </p:cNvPr>
          <p:cNvSpPr txBox="1"/>
          <p:nvPr/>
        </p:nvSpPr>
        <p:spPr>
          <a:xfrm>
            <a:off x="631049" y="6017232"/>
            <a:ext cx="914930" cy="276999"/>
          </a:xfrm>
          <a:prstGeom prst="rect">
            <a:avLst/>
          </a:prstGeom>
          <a:noFill/>
        </p:spPr>
        <p:txBody>
          <a:bodyPr wrap="none" rtlCol="0">
            <a:spAutoFit/>
          </a:bodyPr>
          <a:lstStyle/>
          <a:p>
            <a:r>
              <a:rPr lang="en-GB" sz="1200" dirty="0"/>
              <a:t>Tom Burton</a:t>
            </a:r>
          </a:p>
        </p:txBody>
      </p:sp>
    </p:spTree>
    <p:extLst>
      <p:ext uri="{BB962C8B-B14F-4D97-AF65-F5344CB8AC3E}">
        <p14:creationId xmlns:p14="http://schemas.microsoft.com/office/powerpoint/2010/main" val="3500621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6ED5F-419A-7E05-F8E6-B5CC4DFF4C8E}"/>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CBB98B9-0FC7-4D4C-C71F-E9091C75CDE5}"/>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12</a:t>
            </a:fld>
            <a:r>
              <a:rPr lang="en-GB" dirty="0"/>
              <a:t>/22</a:t>
            </a:r>
          </a:p>
        </p:txBody>
      </p:sp>
      <p:pic>
        <p:nvPicPr>
          <p:cNvPr id="6" name="Picture 5">
            <a:extLst>
              <a:ext uri="{FF2B5EF4-FFF2-40B4-BE49-F238E27FC236}">
                <a16:creationId xmlns:a16="http://schemas.microsoft.com/office/drawing/2014/main" id="{1BD21E98-39E2-89E7-F3AA-A369AAECFB6E}"/>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1BD7936A-1EFD-A755-ACBF-C104A44BA07D}"/>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They aren’t all business flights – especially at weekends</a:t>
            </a:r>
          </a:p>
        </p:txBody>
      </p:sp>
      <p:pic>
        <p:nvPicPr>
          <p:cNvPr id="4" name="Picture 3">
            <a:extLst>
              <a:ext uri="{FF2B5EF4-FFF2-40B4-BE49-F238E27FC236}">
                <a16:creationId xmlns:a16="http://schemas.microsoft.com/office/drawing/2014/main" id="{AC9F2905-94ED-A2E5-97CC-B4276478C887}"/>
              </a:ext>
            </a:extLst>
          </p:cNvPr>
          <p:cNvPicPr>
            <a:picLocks noChangeAspect="1"/>
          </p:cNvPicPr>
          <p:nvPr/>
        </p:nvPicPr>
        <p:blipFill>
          <a:blip r:embed="rId4"/>
          <a:stretch>
            <a:fillRect/>
          </a:stretch>
        </p:blipFill>
        <p:spPr>
          <a:xfrm>
            <a:off x="4899857" y="1253007"/>
            <a:ext cx="6564240" cy="5124278"/>
          </a:xfrm>
          <a:prstGeom prst="rect">
            <a:avLst/>
          </a:prstGeom>
        </p:spPr>
      </p:pic>
      <p:sp>
        <p:nvSpPr>
          <p:cNvPr id="9" name="TextBox 8">
            <a:extLst>
              <a:ext uri="{FF2B5EF4-FFF2-40B4-BE49-F238E27FC236}">
                <a16:creationId xmlns:a16="http://schemas.microsoft.com/office/drawing/2014/main" id="{87D7D347-CDCE-C99E-34AC-67AFB07C06C1}"/>
              </a:ext>
            </a:extLst>
          </p:cNvPr>
          <p:cNvSpPr txBox="1"/>
          <p:nvPr/>
        </p:nvSpPr>
        <p:spPr>
          <a:xfrm>
            <a:off x="727903" y="2083742"/>
            <a:ext cx="3378976" cy="2862322"/>
          </a:xfrm>
          <a:prstGeom prst="rect">
            <a:avLst/>
          </a:prstGeom>
          <a:noFill/>
        </p:spPr>
        <p:txBody>
          <a:bodyPr wrap="square" rtlCol="0">
            <a:spAutoFit/>
          </a:bodyPr>
          <a:lstStyle/>
          <a:p>
            <a:r>
              <a:rPr lang="en-GB" sz="2800" b="1" dirty="0"/>
              <a:t>“Jetting away with it” </a:t>
            </a:r>
          </a:p>
          <a:p>
            <a:endParaRPr lang="en-GB" sz="2800" b="1" dirty="0"/>
          </a:p>
          <a:p>
            <a:r>
              <a:rPr lang="en-GB" sz="2800" dirty="0"/>
              <a:t>How private jets pollute the most and pay the least”</a:t>
            </a:r>
          </a:p>
          <a:p>
            <a:endParaRPr lang="en-GB" sz="2800" dirty="0"/>
          </a:p>
          <a:p>
            <a:r>
              <a:rPr lang="en-GB" sz="1200" dirty="0"/>
              <a:t>Possible, July 2023</a:t>
            </a:r>
          </a:p>
        </p:txBody>
      </p:sp>
    </p:spTree>
    <p:extLst>
      <p:ext uri="{BB962C8B-B14F-4D97-AF65-F5344CB8AC3E}">
        <p14:creationId xmlns:p14="http://schemas.microsoft.com/office/powerpoint/2010/main" val="3483651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C6E5F-4EC1-12BB-29CA-F44B2117C7C5}"/>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DC690846-5202-24EE-3C60-103C75A683B3}"/>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13</a:t>
            </a:fld>
            <a:r>
              <a:rPr lang="en-GB" dirty="0"/>
              <a:t>/22</a:t>
            </a:r>
          </a:p>
        </p:txBody>
      </p:sp>
      <p:pic>
        <p:nvPicPr>
          <p:cNvPr id="6" name="Picture 5">
            <a:extLst>
              <a:ext uri="{FF2B5EF4-FFF2-40B4-BE49-F238E27FC236}">
                <a16:creationId xmlns:a16="http://schemas.microsoft.com/office/drawing/2014/main" id="{14C5FCA4-89FE-F944-8F0D-31E2C2978DB7}"/>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A8EA34D1-29CF-E7B6-3DC0-2C7E4D9EBD7C}"/>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The false narrative the airport has put out</a:t>
            </a:r>
          </a:p>
        </p:txBody>
      </p:sp>
      <p:sp>
        <p:nvSpPr>
          <p:cNvPr id="9" name="TextBox 8">
            <a:extLst>
              <a:ext uri="{FF2B5EF4-FFF2-40B4-BE49-F238E27FC236}">
                <a16:creationId xmlns:a16="http://schemas.microsoft.com/office/drawing/2014/main" id="{C20E6426-031C-AC20-4EA9-56F4DCC98F69}"/>
              </a:ext>
            </a:extLst>
          </p:cNvPr>
          <p:cNvSpPr txBox="1"/>
          <p:nvPr/>
        </p:nvSpPr>
        <p:spPr>
          <a:xfrm>
            <a:off x="682810" y="1063956"/>
            <a:ext cx="10826379" cy="5235857"/>
          </a:xfrm>
          <a:prstGeom prst="rect">
            <a:avLst/>
          </a:prstGeom>
          <a:noFill/>
        </p:spPr>
        <p:txBody>
          <a:bodyPr wrap="square">
            <a:spAutoFit/>
          </a:bodyPr>
          <a:lstStyle/>
          <a:p>
            <a:pPr>
              <a:lnSpc>
                <a:spcPts val="2880"/>
              </a:lnSpc>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t>
            </a:r>
            <a:r>
              <a:rPr lang="en-GB" sz="2400" b="1" i="1" dirty="0">
                <a:effectLst/>
                <a:latin typeface="Calibri" panose="020F0502020204030204" pitchFamily="34" charset="0"/>
                <a:ea typeface="Calibri" panose="020F0502020204030204" pitchFamily="34" charset="0"/>
                <a:cs typeface="Times New Roman" panose="02020603050405020304" pitchFamily="18" charset="0"/>
              </a:rPr>
              <a:t>Farnborough is the birthplace of aviation</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ts val="2880"/>
              </a:lnSpc>
              <a:spcAft>
                <a:spcPts val="18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So what? That was more than 100 years ago. How does that drive growth now?</a:t>
            </a:r>
          </a:p>
          <a:p>
            <a:pPr>
              <a:lnSpc>
                <a:spcPts val="2880"/>
              </a:lnSpc>
            </a:pPr>
            <a:r>
              <a:rPr lang="en-GB" sz="2400" dirty="0">
                <a:latin typeface="Calibri" panose="020F0502020204030204" pitchFamily="34" charset="0"/>
                <a:ea typeface="Calibri" panose="020F0502020204030204" pitchFamily="34" charset="0"/>
                <a:cs typeface="Times New Roman" panose="02020603050405020304" pitchFamily="18" charset="0"/>
              </a:rPr>
              <a:t>“</a:t>
            </a:r>
            <a:r>
              <a:rPr lang="en-GB" sz="2400" b="1" i="1" dirty="0">
                <a:latin typeface="Calibri" panose="020F0502020204030204" pitchFamily="34" charset="0"/>
                <a:ea typeface="Calibri" panose="020F0502020204030204" pitchFamily="34" charset="0"/>
                <a:cs typeface="Times New Roman" panose="02020603050405020304" pitchFamily="18" charset="0"/>
              </a:rPr>
              <a:t>People chose to live next to an airport</a:t>
            </a:r>
            <a:r>
              <a:rPr lang="en-GB" sz="2400" dirty="0">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ts val="288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Shorter hours &amp; fewer flights before 2003 (when a military airfield)</a:t>
            </a:r>
          </a:p>
          <a:p>
            <a:pPr marL="800100" lvl="1" indent="-342900">
              <a:lnSpc>
                <a:spcPts val="288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New flightpaths in 2020. Houses up to 15 miles from the airport</a:t>
            </a:r>
            <a:r>
              <a:rPr lang="en-GB" sz="2400" dirty="0">
                <a:latin typeface="Calibri" panose="020F0502020204030204" pitchFamily="34" charset="0"/>
                <a:ea typeface="Calibri" panose="020F0502020204030204" pitchFamily="34" charset="0"/>
                <a:cs typeface="Times New Roman" panose="02020603050405020304" pitchFamily="18" charset="0"/>
              </a:rPr>
              <a:t> </a:t>
            </a:r>
            <a:r>
              <a:rPr lang="en-GB" sz="2400" dirty="0">
                <a:effectLst/>
                <a:latin typeface="Calibri" panose="020F0502020204030204" pitchFamily="34" charset="0"/>
                <a:ea typeface="Calibri" panose="020F0502020204030204" pitchFamily="34" charset="0"/>
                <a:cs typeface="Times New Roman" panose="02020603050405020304" pitchFamily="18" charset="0"/>
              </a:rPr>
              <a:t>in quiet rural areas suddenly had a </a:t>
            </a:r>
            <a:r>
              <a:rPr lang="en-GB" sz="2400" dirty="0">
                <a:latin typeface="Calibri" panose="020F0502020204030204" pitchFamily="34" charset="0"/>
                <a:ea typeface="Calibri" panose="020F0502020204030204" pitchFamily="34" charset="0"/>
                <a:cs typeface="Times New Roman" panose="02020603050405020304" pitchFamily="18" charset="0"/>
              </a:rPr>
              <a:t>twenty-fold increase in flights</a:t>
            </a:r>
          </a:p>
          <a:p>
            <a:pPr marL="800100" lvl="1" indent="-342900">
              <a:lnSpc>
                <a:spcPts val="2880"/>
              </a:lnSpc>
              <a:spcAft>
                <a:spcPts val="18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150,000 dwellings under the flightpaths. More than 30,000 dwellings scheduled to be built along the A31 corridor, directly under the airport’s flightpaths</a:t>
            </a:r>
          </a:p>
          <a:p>
            <a:pPr>
              <a:lnSpc>
                <a:spcPts val="2880"/>
              </a:lnSpc>
            </a:pPr>
            <a:r>
              <a:rPr lang="en-GB" sz="2400" dirty="0">
                <a:latin typeface="Calibri" panose="020F0502020204030204" pitchFamily="34" charset="0"/>
                <a:ea typeface="Calibri" panose="020F0502020204030204" pitchFamily="34" charset="0"/>
                <a:cs typeface="Times New Roman" panose="02020603050405020304" pitchFamily="18" charset="0"/>
              </a:rPr>
              <a:t>“</a:t>
            </a:r>
            <a:r>
              <a:rPr lang="en-GB" sz="2400" b="1" dirty="0">
                <a:latin typeface="Calibri" panose="020F0502020204030204" pitchFamily="34" charset="0"/>
                <a:ea typeface="Calibri" panose="020F0502020204030204" pitchFamily="34" charset="0"/>
                <a:cs typeface="Times New Roman" panose="02020603050405020304" pitchFamily="18" charset="0"/>
              </a:rPr>
              <a:t>There isn’t an increase in flights</a:t>
            </a:r>
            <a:r>
              <a:rPr lang="en-GB" sz="2400" dirty="0">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ts val="2880"/>
              </a:lnSpc>
              <a:spcAft>
                <a:spcPts val="18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Increase is below the 50,000 cap, but still 50% increase on weekend flight cap</a:t>
            </a:r>
          </a:p>
          <a:p>
            <a:pPr>
              <a:lnSpc>
                <a:spcPts val="2880"/>
              </a:lnSpc>
            </a:pPr>
            <a:r>
              <a:rPr lang="en-GB" sz="2400" dirty="0">
                <a:latin typeface="Calibri" panose="020F0502020204030204" pitchFamily="34" charset="0"/>
                <a:ea typeface="Calibri" panose="020F0502020204030204" pitchFamily="34" charset="0"/>
                <a:cs typeface="Times New Roman" panose="02020603050405020304" pitchFamily="18" charset="0"/>
              </a:rPr>
              <a:t>“</a:t>
            </a:r>
            <a:r>
              <a:rPr lang="en-GB" sz="2400" b="1" dirty="0">
                <a:latin typeface="Calibri" panose="020F0502020204030204" pitchFamily="34" charset="0"/>
                <a:ea typeface="Calibri" panose="020F0502020204030204" pitchFamily="34" charset="0"/>
                <a:cs typeface="Times New Roman" panose="02020603050405020304" pitchFamily="18" charset="0"/>
              </a:rPr>
              <a:t>It’s easier to get to than Heathrow for my holiday</a:t>
            </a:r>
            <a:r>
              <a:rPr lang="en-GB" sz="2400" dirty="0">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ts val="2880"/>
              </a:lnSpc>
              <a:spcAft>
                <a:spcPts val="18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Farnborough isn’t and never will be a commercial airport for scheduled flights</a:t>
            </a:r>
          </a:p>
        </p:txBody>
      </p:sp>
    </p:spTree>
    <p:extLst>
      <p:ext uri="{BB962C8B-B14F-4D97-AF65-F5344CB8AC3E}">
        <p14:creationId xmlns:p14="http://schemas.microsoft.com/office/powerpoint/2010/main" val="1866619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270D7-B028-15AA-EC9A-C8400DF057D5}"/>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D6817E9A-9B7A-F9B8-D43B-8005326B8ED1}"/>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14</a:t>
            </a:fld>
            <a:r>
              <a:rPr lang="en-GB" dirty="0"/>
              <a:t>/22</a:t>
            </a:r>
          </a:p>
        </p:txBody>
      </p:sp>
      <p:pic>
        <p:nvPicPr>
          <p:cNvPr id="6" name="Picture 5">
            <a:extLst>
              <a:ext uri="{FF2B5EF4-FFF2-40B4-BE49-F238E27FC236}">
                <a16:creationId xmlns:a16="http://schemas.microsoft.com/office/drawing/2014/main" id="{ACD1C0F7-DDED-D261-1112-EE9FF6C255A9}"/>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5EB3B767-C244-17EB-2C96-93ABB176392B}"/>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Why is expansion even being considered?</a:t>
            </a:r>
          </a:p>
        </p:txBody>
      </p:sp>
      <p:sp>
        <p:nvSpPr>
          <p:cNvPr id="9" name="TextBox 8">
            <a:extLst>
              <a:ext uri="{FF2B5EF4-FFF2-40B4-BE49-F238E27FC236}">
                <a16:creationId xmlns:a16="http://schemas.microsoft.com/office/drawing/2014/main" id="{B12CAD25-6D9C-E5D3-D040-CDD8C87CE2ED}"/>
              </a:ext>
            </a:extLst>
          </p:cNvPr>
          <p:cNvSpPr txBox="1"/>
          <p:nvPr/>
        </p:nvSpPr>
        <p:spPr>
          <a:xfrm>
            <a:off x="856526" y="1813173"/>
            <a:ext cx="10324618" cy="3231654"/>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Airport only has a licence for business and charter flights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2.5 passenger/plane. 40% fly empty. Highest emissions of any form of transport</a:t>
            </a:r>
          </a:p>
          <a:p>
            <a:pPr marL="800100" lvl="1" indent="-342900">
              <a:spcAft>
                <a:spcPts val="24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Breaches RBC’s Local </a:t>
            </a:r>
            <a:r>
              <a:rPr lang="en-GB" sz="2400" dirty="0">
                <a:latin typeface="Calibri" panose="020F0502020204030204" pitchFamily="34" charset="0"/>
                <a:ea typeface="Calibri" panose="020F0502020204030204" pitchFamily="34" charset="0"/>
                <a:cs typeface="Times New Roman" panose="02020603050405020304" pitchFamily="18" charset="0"/>
              </a:rPr>
              <a:t>Plan for all transport to reduce emissions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66% of planes operating are large “long-haul” but 88% of flights are to UK/Europe (planning application data). Why are bigger planes needed?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7425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917C5-B497-8315-B768-5A444DBA11A0}"/>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AF40BC3-03EE-CFB1-ECE9-CCDBCDCBA9D7}"/>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15</a:t>
            </a:fld>
            <a:r>
              <a:rPr lang="en-GB" dirty="0"/>
              <a:t>/22</a:t>
            </a:r>
          </a:p>
        </p:txBody>
      </p:sp>
      <p:pic>
        <p:nvPicPr>
          <p:cNvPr id="6" name="Picture 5">
            <a:extLst>
              <a:ext uri="{FF2B5EF4-FFF2-40B4-BE49-F238E27FC236}">
                <a16:creationId xmlns:a16="http://schemas.microsoft.com/office/drawing/2014/main" id="{0D42AB71-CDD4-D99E-DF10-370A8A9E3DC4}"/>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C370C478-92C2-91FB-67F4-21449A70CAA8}"/>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Main issues – The “need” case</a:t>
            </a:r>
          </a:p>
        </p:txBody>
      </p:sp>
      <p:sp>
        <p:nvSpPr>
          <p:cNvPr id="3" name="TextBox 2">
            <a:extLst>
              <a:ext uri="{FF2B5EF4-FFF2-40B4-BE49-F238E27FC236}">
                <a16:creationId xmlns:a16="http://schemas.microsoft.com/office/drawing/2014/main" id="{987B427C-66AB-227F-B476-D8A841462991}"/>
              </a:ext>
            </a:extLst>
          </p:cNvPr>
          <p:cNvSpPr txBox="1"/>
          <p:nvPr/>
        </p:nvSpPr>
        <p:spPr>
          <a:xfrm>
            <a:off x="631049" y="1701387"/>
            <a:ext cx="10324618" cy="3231654"/>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None of the negative impacts included (harm, property prices, etc)</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No sensitivity analysis – just a “best case” scenario</a:t>
            </a:r>
          </a:p>
          <a:p>
            <a:pPr marL="800100" lvl="1" indent="-342900">
              <a:spcAft>
                <a:spcPts val="24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No recognition of potential impact on flight numbers from SAF, fuel tax, carbon capture, destination restrictions, etc</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Document proposes a causation between private jet flights and UK GDP. No information provided to support such a claim</a:t>
            </a:r>
          </a:p>
        </p:txBody>
      </p:sp>
      <p:sp>
        <p:nvSpPr>
          <p:cNvPr id="4" name="TextBox 3">
            <a:extLst>
              <a:ext uri="{FF2B5EF4-FFF2-40B4-BE49-F238E27FC236}">
                <a16:creationId xmlns:a16="http://schemas.microsoft.com/office/drawing/2014/main" id="{AF7A1844-AAB1-9FBB-29F2-D8A076B7C9FD}"/>
              </a:ext>
            </a:extLst>
          </p:cNvPr>
          <p:cNvSpPr txBox="1"/>
          <p:nvPr/>
        </p:nvSpPr>
        <p:spPr>
          <a:xfrm>
            <a:off x="7187878" y="299212"/>
            <a:ext cx="3206188" cy="646331"/>
          </a:xfrm>
          <a:prstGeom prst="rect">
            <a:avLst/>
          </a:prstGeom>
          <a:noFill/>
        </p:spPr>
        <p:txBody>
          <a:bodyPr wrap="square" rtlCol="0">
            <a:spAutoFit/>
          </a:bodyPr>
          <a:lstStyle/>
          <a:p>
            <a:r>
              <a:rPr lang="en-GB" dirty="0"/>
              <a:t>i.e. </a:t>
            </a:r>
            <a:r>
              <a:rPr lang="en-GB" u="sng" dirty="0"/>
              <a:t>They</a:t>
            </a:r>
            <a:r>
              <a:rPr lang="en-GB" dirty="0"/>
              <a:t> need it to make more money, we </a:t>
            </a:r>
            <a:r>
              <a:rPr lang="en-GB" u="sng" dirty="0"/>
              <a:t>don’t</a:t>
            </a:r>
            <a:r>
              <a:rPr lang="en-GB" dirty="0"/>
              <a:t> need it</a:t>
            </a:r>
          </a:p>
        </p:txBody>
      </p:sp>
    </p:spTree>
    <p:extLst>
      <p:ext uri="{BB962C8B-B14F-4D97-AF65-F5344CB8AC3E}">
        <p14:creationId xmlns:p14="http://schemas.microsoft.com/office/powerpoint/2010/main" val="4169157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33DD4-BD86-5557-D19F-5D7997754D17}"/>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D7FAB431-16C2-54FE-FDA7-C427B7C4F12C}"/>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16</a:t>
            </a:fld>
            <a:r>
              <a:rPr lang="en-GB" dirty="0"/>
              <a:t>/22</a:t>
            </a:r>
          </a:p>
        </p:txBody>
      </p:sp>
      <p:pic>
        <p:nvPicPr>
          <p:cNvPr id="6" name="Picture 5">
            <a:extLst>
              <a:ext uri="{FF2B5EF4-FFF2-40B4-BE49-F238E27FC236}">
                <a16:creationId xmlns:a16="http://schemas.microsoft.com/office/drawing/2014/main" id="{9315A85A-21E5-6C88-2CE6-6B41AC4CF285}"/>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4B9F59A7-3292-40C5-8276-4DC5AB549C66}"/>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Main issues - Noise</a:t>
            </a:r>
          </a:p>
        </p:txBody>
      </p:sp>
      <p:sp>
        <p:nvSpPr>
          <p:cNvPr id="3" name="TextBox 2">
            <a:extLst>
              <a:ext uri="{FF2B5EF4-FFF2-40B4-BE49-F238E27FC236}">
                <a16:creationId xmlns:a16="http://schemas.microsoft.com/office/drawing/2014/main" id="{968D7862-46F3-454F-B14F-5CA8EC350C27}"/>
              </a:ext>
            </a:extLst>
          </p:cNvPr>
          <p:cNvSpPr txBox="1"/>
          <p:nvPr/>
        </p:nvSpPr>
        <p:spPr>
          <a:xfrm>
            <a:off x="751751" y="1396467"/>
            <a:ext cx="10324618" cy="4339650"/>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Only considering impact of noise from Farnborough aircraft – </a:t>
            </a:r>
            <a:r>
              <a:rPr lang="en-GB" sz="2400" u="sng" dirty="0">
                <a:latin typeface="Calibri" panose="020F0502020204030204" pitchFamily="34" charset="0"/>
                <a:ea typeface="Calibri" panose="020F0502020204030204" pitchFamily="34" charset="0"/>
                <a:cs typeface="Times New Roman" panose="02020603050405020304" pitchFamily="18" charset="0"/>
              </a:rPr>
              <a:t>all</a:t>
            </a:r>
            <a:r>
              <a:rPr lang="en-GB" sz="2400" dirty="0">
                <a:latin typeface="Calibri" panose="020F0502020204030204" pitchFamily="34" charset="0"/>
                <a:ea typeface="Calibri" panose="020F0502020204030204" pitchFamily="34" charset="0"/>
                <a:cs typeface="Times New Roman" panose="02020603050405020304" pitchFamily="18" charset="0"/>
              </a:rPr>
              <a:t> noise should be included</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Only considering “average noise” - volume, frequency and time of noise is the issue</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Noise has been modelled on defined flightpaths/heights - planes don’t follow these flightpaths so models are flawed</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Limits were put on weekend flights by the SoS when approval was given for the increase to 50,000 movements in 2011. This was to recognise the particular disturbance to amenity caused by aircraft noise at weekends</a:t>
            </a:r>
          </a:p>
        </p:txBody>
      </p:sp>
    </p:spTree>
    <p:extLst>
      <p:ext uri="{BB962C8B-B14F-4D97-AF65-F5344CB8AC3E}">
        <p14:creationId xmlns:p14="http://schemas.microsoft.com/office/powerpoint/2010/main" val="4259994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FFBA3-B6A4-6687-B9EF-2F3B5372E484}"/>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D55F14B-B588-C280-C739-38D0D86B7270}"/>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17</a:t>
            </a:fld>
            <a:r>
              <a:rPr lang="en-GB" dirty="0"/>
              <a:t>/22</a:t>
            </a:r>
          </a:p>
        </p:txBody>
      </p:sp>
      <p:pic>
        <p:nvPicPr>
          <p:cNvPr id="6" name="Picture 5">
            <a:extLst>
              <a:ext uri="{FF2B5EF4-FFF2-40B4-BE49-F238E27FC236}">
                <a16:creationId xmlns:a16="http://schemas.microsoft.com/office/drawing/2014/main" id="{3FC9CE82-CC8C-2DF5-677D-0BB7040C5FDE}"/>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4B488F68-3E78-0604-BB8B-4B0BA08F6237}"/>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Main issues - Emissions</a:t>
            </a:r>
          </a:p>
        </p:txBody>
      </p:sp>
      <p:sp>
        <p:nvSpPr>
          <p:cNvPr id="3" name="TextBox 2">
            <a:extLst>
              <a:ext uri="{FF2B5EF4-FFF2-40B4-BE49-F238E27FC236}">
                <a16:creationId xmlns:a16="http://schemas.microsoft.com/office/drawing/2014/main" id="{3D2CF175-BF11-6766-33C1-719B59FC27BB}"/>
              </a:ext>
            </a:extLst>
          </p:cNvPr>
          <p:cNvSpPr txBox="1"/>
          <p:nvPr/>
        </p:nvSpPr>
        <p:spPr>
          <a:xfrm>
            <a:off x="847001" y="1825092"/>
            <a:ext cx="10324618" cy="3600986"/>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Only considering a fraction of emissions (up to 3,000ft)</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Non-CO2 emissions incorrectly excluded from scope</a:t>
            </a:r>
            <a:r>
              <a:rPr lang="en-GB" sz="2400" baseline="30000" dirty="0">
                <a:latin typeface="Calibri" panose="020F0502020204030204" pitchFamily="34" charset="0"/>
                <a:ea typeface="Calibri" panose="020F0502020204030204" pitchFamily="34" charset="0"/>
                <a:cs typeface="Times New Roman" panose="02020603050405020304" pitchFamily="18" charset="0"/>
              </a:rPr>
              <a:t>1</a:t>
            </a:r>
            <a:r>
              <a:rPr lang="en-GB" sz="2400" dirty="0">
                <a:latin typeface="Calibri" panose="020F0502020204030204" pitchFamily="34" charset="0"/>
                <a:ea typeface="Calibri" panose="020F0502020204030204" pitchFamily="34" charset="0"/>
                <a:cs typeface="Times New Roman" panose="02020603050405020304" pitchFamily="18" charset="0"/>
              </a:rPr>
              <a:t> (this doubles recorded emissions)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Climate Change Committee (and others) advise against any airport expansion until operators can demonstrate a pathway to net zero</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Aviation’s emissions increasing – not decreasing in line with aviation’s Jet Zero strategy or legally binding Net Zero by 2050</a:t>
            </a:r>
          </a:p>
        </p:txBody>
      </p:sp>
      <p:sp>
        <p:nvSpPr>
          <p:cNvPr id="5" name="TextBox 4">
            <a:extLst>
              <a:ext uri="{FF2B5EF4-FFF2-40B4-BE49-F238E27FC236}">
                <a16:creationId xmlns:a16="http://schemas.microsoft.com/office/drawing/2014/main" id="{29699BF6-F6D2-ACB7-634E-536301D13584}"/>
              </a:ext>
            </a:extLst>
          </p:cNvPr>
          <p:cNvSpPr txBox="1"/>
          <p:nvPr/>
        </p:nvSpPr>
        <p:spPr>
          <a:xfrm>
            <a:off x="4105275" y="5756464"/>
            <a:ext cx="6181725" cy="923330"/>
          </a:xfrm>
          <a:prstGeom prst="rect">
            <a:avLst/>
          </a:prstGeom>
          <a:noFill/>
        </p:spPr>
        <p:txBody>
          <a:bodyPr wrap="square">
            <a:spAutoFit/>
          </a:bodyPr>
          <a:lstStyle/>
          <a:p>
            <a:r>
              <a:rPr lang="en-GB" dirty="0"/>
              <a:t>1 - https://www.transportenvironment.org/uploads/files/Open-Advice-re-Inclusion-of-non-CO2-aviation-emissions-in-NDCs-25-7-25-final-1_2025-08-27-111026_upvk.pdf</a:t>
            </a:r>
          </a:p>
        </p:txBody>
      </p:sp>
    </p:spTree>
    <p:extLst>
      <p:ext uri="{BB962C8B-B14F-4D97-AF65-F5344CB8AC3E}">
        <p14:creationId xmlns:p14="http://schemas.microsoft.com/office/powerpoint/2010/main" val="601465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9A64A-640E-33FB-77B4-873F6FF64B85}"/>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981F0556-D1A5-D2F2-272E-59867AFF24CF}"/>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18</a:t>
            </a:fld>
            <a:r>
              <a:rPr lang="en-GB" dirty="0"/>
              <a:t>/22</a:t>
            </a:r>
          </a:p>
        </p:txBody>
      </p:sp>
      <p:pic>
        <p:nvPicPr>
          <p:cNvPr id="6" name="Picture 5">
            <a:extLst>
              <a:ext uri="{FF2B5EF4-FFF2-40B4-BE49-F238E27FC236}">
                <a16:creationId xmlns:a16="http://schemas.microsoft.com/office/drawing/2014/main" id="{68866D21-A06A-B44B-C1A3-3A74A309568C}"/>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1DA19987-2E1B-5298-2B20-05E7D8BA2477}"/>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Main issues - Pollution</a:t>
            </a:r>
          </a:p>
        </p:txBody>
      </p:sp>
      <p:sp>
        <p:nvSpPr>
          <p:cNvPr id="3" name="TextBox 2">
            <a:extLst>
              <a:ext uri="{FF2B5EF4-FFF2-40B4-BE49-F238E27FC236}">
                <a16:creationId xmlns:a16="http://schemas.microsoft.com/office/drawing/2014/main" id="{C3F53A5F-EF5B-9330-0DA8-BF8A35803F73}"/>
              </a:ext>
            </a:extLst>
          </p:cNvPr>
          <p:cNvSpPr txBox="1"/>
          <p:nvPr/>
        </p:nvSpPr>
        <p:spPr>
          <a:xfrm>
            <a:off x="821802" y="1539342"/>
            <a:ext cx="10324618" cy="3847207"/>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NO</a:t>
            </a:r>
            <a:r>
              <a:rPr lang="en-GB" sz="2400" baseline="-25000" dirty="0">
                <a:latin typeface="Calibri" panose="020F0502020204030204" pitchFamily="34" charset="0"/>
                <a:ea typeface="Calibri" panose="020F0502020204030204" pitchFamily="34" charset="0"/>
                <a:cs typeface="Times New Roman" panose="02020603050405020304" pitchFamily="18" charset="0"/>
              </a:rPr>
              <a:t>X</a:t>
            </a:r>
            <a:r>
              <a:rPr lang="en-GB" sz="2400" dirty="0">
                <a:latin typeface="Calibri" panose="020F0502020204030204" pitchFamily="34" charset="0"/>
                <a:ea typeface="Calibri" panose="020F0502020204030204" pitchFamily="34" charset="0"/>
                <a:cs typeface="Times New Roman" panose="02020603050405020304" pitchFamily="18" charset="0"/>
              </a:rPr>
              <a:t> exceeds World Health Organisation “safe” levels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Ultrafine particles not measured (a significant harm to human health)</a:t>
            </a:r>
          </a:p>
          <a:p>
            <a:pPr marL="800100" lvl="1" indent="-342900">
              <a:spcAft>
                <a:spcPts val="24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“Forever” chemicals in Cove Brook not even noted</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Nitrite in SSSI protected area exceeds safe levels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Odour (jet fumes) excluded</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Vibration excluded</a:t>
            </a:r>
          </a:p>
        </p:txBody>
      </p:sp>
    </p:spTree>
    <p:extLst>
      <p:ext uri="{BB962C8B-B14F-4D97-AF65-F5344CB8AC3E}">
        <p14:creationId xmlns:p14="http://schemas.microsoft.com/office/powerpoint/2010/main" val="3222177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C6D11-2D73-CD60-0221-91EC102497E7}"/>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C81B5711-F920-4476-A5B7-BB53E367CD66}"/>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19</a:t>
            </a:fld>
            <a:r>
              <a:rPr lang="en-GB" dirty="0"/>
              <a:t>/22</a:t>
            </a:r>
          </a:p>
        </p:txBody>
      </p:sp>
      <p:pic>
        <p:nvPicPr>
          <p:cNvPr id="6" name="Picture 5">
            <a:extLst>
              <a:ext uri="{FF2B5EF4-FFF2-40B4-BE49-F238E27FC236}">
                <a16:creationId xmlns:a16="http://schemas.microsoft.com/office/drawing/2014/main" id="{09EEED52-3EE4-2BF8-B087-A978DEEE92BC}"/>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732E63D1-A861-FB1C-6760-C2C937DF1A49}"/>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Main issues – Harm to human health</a:t>
            </a:r>
          </a:p>
        </p:txBody>
      </p:sp>
      <p:sp>
        <p:nvSpPr>
          <p:cNvPr id="3" name="TextBox 2">
            <a:extLst>
              <a:ext uri="{FF2B5EF4-FFF2-40B4-BE49-F238E27FC236}">
                <a16:creationId xmlns:a16="http://schemas.microsoft.com/office/drawing/2014/main" id="{E9A13E6B-35D8-23D0-25BA-AAEC7B53D339}"/>
              </a:ext>
            </a:extLst>
          </p:cNvPr>
          <p:cNvSpPr txBox="1"/>
          <p:nvPr/>
        </p:nvSpPr>
        <p:spPr>
          <a:xfrm>
            <a:off x="856526" y="1539342"/>
            <a:ext cx="10324618" cy="830997"/>
          </a:xfrm>
          <a:prstGeom prst="rect">
            <a:avLst/>
          </a:prstGeom>
          <a:noFill/>
        </p:spPr>
        <p:txBody>
          <a:bodyPr wrap="square">
            <a:spAutoFit/>
          </a:bodyPr>
          <a:lstStyle/>
          <a:p>
            <a:pPr marL="800100" lvl="1" indent="-342900">
              <a:spcAft>
                <a:spcPts val="12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Section 12 of application – Impact on human health. Read it and ask why the airport even exists</a:t>
            </a:r>
          </a:p>
        </p:txBody>
      </p:sp>
      <p:sp>
        <p:nvSpPr>
          <p:cNvPr id="5" name="TextBox 4">
            <a:extLst>
              <a:ext uri="{FF2B5EF4-FFF2-40B4-BE49-F238E27FC236}">
                <a16:creationId xmlns:a16="http://schemas.microsoft.com/office/drawing/2014/main" id="{385B2BE7-0DAC-0DE0-671D-6D096AE25C7E}"/>
              </a:ext>
            </a:extLst>
          </p:cNvPr>
          <p:cNvSpPr txBox="1"/>
          <p:nvPr/>
        </p:nvSpPr>
        <p:spPr>
          <a:xfrm>
            <a:off x="638459" y="2678887"/>
            <a:ext cx="5053505" cy="1631216"/>
          </a:xfrm>
          <a:prstGeom prst="rect">
            <a:avLst/>
          </a:prstGeom>
          <a:noFill/>
        </p:spPr>
        <p:txBody>
          <a:bodyPr wrap="square">
            <a:spAutoFit/>
          </a:bodyPr>
          <a:lstStyle/>
          <a:p>
            <a:r>
              <a:rPr lang="en-GB" sz="2000" dirty="0">
                <a:solidFill>
                  <a:srgbClr val="172322"/>
                </a:solidFill>
              </a:rPr>
              <a:t>“A large-scale study around Heathrow Airport found that people living under </a:t>
            </a:r>
            <a:r>
              <a:rPr lang="en-GB" sz="2000" b="0" i="0" dirty="0">
                <a:solidFill>
                  <a:srgbClr val="172322"/>
                </a:solidFill>
                <a:effectLst/>
              </a:rPr>
              <a:t>the flightpath were 10-20% more at risk of </a:t>
            </a:r>
            <a:r>
              <a:rPr lang="en-GB" sz="2000" b="0" i="0" dirty="0">
                <a:solidFill>
                  <a:srgbClr val="FF0000"/>
                </a:solidFill>
                <a:effectLst/>
              </a:rPr>
              <a:t>stroke</a:t>
            </a:r>
            <a:r>
              <a:rPr lang="en-GB" sz="2000" b="0" i="0" dirty="0">
                <a:solidFill>
                  <a:srgbClr val="172322"/>
                </a:solidFill>
                <a:effectLst/>
              </a:rPr>
              <a:t> and </a:t>
            </a:r>
            <a:r>
              <a:rPr lang="en-GB" sz="2000" b="0" i="0" dirty="0">
                <a:solidFill>
                  <a:srgbClr val="FF0000"/>
                </a:solidFill>
                <a:effectLst/>
              </a:rPr>
              <a:t>heart disease</a:t>
            </a:r>
            <a:r>
              <a:rPr lang="en-GB" sz="2000" b="0" i="0" dirty="0">
                <a:solidFill>
                  <a:srgbClr val="172322"/>
                </a:solidFill>
                <a:effectLst/>
              </a:rPr>
              <a:t> than those not living under the flight path”</a:t>
            </a:r>
            <a:endParaRPr lang="en-GB" sz="2000" dirty="0"/>
          </a:p>
        </p:txBody>
      </p:sp>
      <p:sp>
        <p:nvSpPr>
          <p:cNvPr id="9" name="TextBox 8">
            <a:extLst>
              <a:ext uri="{FF2B5EF4-FFF2-40B4-BE49-F238E27FC236}">
                <a16:creationId xmlns:a16="http://schemas.microsoft.com/office/drawing/2014/main" id="{A22F0175-C066-27ED-AD41-F1AF20D3C83E}"/>
              </a:ext>
            </a:extLst>
          </p:cNvPr>
          <p:cNvSpPr txBox="1"/>
          <p:nvPr/>
        </p:nvSpPr>
        <p:spPr>
          <a:xfrm>
            <a:off x="7313995" y="4021333"/>
            <a:ext cx="3867149" cy="2246769"/>
          </a:xfrm>
          <a:prstGeom prst="rect">
            <a:avLst/>
          </a:prstGeom>
          <a:noFill/>
        </p:spPr>
        <p:txBody>
          <a:bodyPr wrap="square">
            <a:spAutoFit/>
          </a:bodyPr>
          <a:lstStyle/>
          <a:p>
            <a:r>
              <a:rPr lang="en-GB" sz="2000" b="0" i="0" dirty="0">
                <a:solidFill>
                  <a:srgbClr val="2E3437"/>
                </a:solidFill>
                <a:effectLst/>
              </a:rPr>
              <a:t>“The </a:t>
            </a:r>
            <a:r>
              <a:rPr lang="en-GB" sz="2000" b="0" i="0" dirty="0">
                <a:solidFill>
                  <a:srgbClr val="FF0000"/>
                </a:solidFill>
                <a:effectLst/>
              </a:rPr>
              <a:t>noise</a:t>
            </a:r>
            <a:r>
              <a:rPr lang="en-GB" sz="2000" b="0" i="0" dirty="0">
                <a:solidFill>
                  <a:srgbClr val="2E3437"/>
                </a:solidFill>
                <a:effectLst/>
              </a:rPr>
              <a:t> of your plane whisking you away could be damaging their health, putting them at greater risk of developing cardiometabolic diseases, a cluster of conditions that includes </a:t>
            </a:r>
            <a:r>
              <a:rPr lang="en-GB" sz="2000" b="0" i="0" dirty="0">
                <a:solidFill>
                  <a:srgbClr val="FF0000"/>
                </a:solidFill>
                <a:effectLst/>
              </a:rPr>
              <a:t>heart attack</a:t>
            </a:r>
            <a:r>
              <a:rPr lang="en-GB" sz="2000" b="0" i="0" dirty="0">
                <a:solidFill>
                  <a:srgbClr val="2E3437"/>
                </a:solidFill>
                <a:effectLst/>
              </a:rPr>
              <a:t>, </a:t>
            </a:r>
            <a:r>
              <a:rPr lang="en-GB" sz="2000" b="0" i="0" dirty="0">
                <a:solidFill>
                  <a:srgbClr val="FF0000"/>
                </a:solidFill>
                <a:effectLst/>
              </a:rPr>
              <a:t>stroke</a:t>
            </a:r>
            <a:r>
              <a:rPr lang="en-GB" sz="2000" b="0" i="0" dirty="0">
                <a:solidFill>
                  <a:srgbClr val="2E3437"/>
                </a:solidFill>
                <a:effectLst/>
              </a:rPr>
              <a:t>, </a:t>
            </a:r>
            <a:r>
              <a:rPr lang="en-GB" sz="2000" b="0" i="0" dirty="0">
                <a:solidFill>
                  <a:srgbClr val="FF0000"/>
                </a:solidFill>
                <a:effectLst/>
              </a:rPr>
              <a:t>diabetes</a:t>
            </a:r>
            <a:r>
              <a:rPr lang="en-GB" sz="2000" b="0" i="0" dirty="0">
                <a:solidFill>
                  <a:srgbClr val="2E3437"/>
                </a:solidFill>
                <a:effectLst/>
              </a:rPr>
              <a:t>, and </a:t>
            </a:r>
            <a:r>
              <a:rPr lang="en-GB" sz="2000" b="0" i="0" dirty="0">
                <a:solidFill>
                  <a:srgbClr val="FF0000"/>
                </a:solidFill>
                <a:effectLst/>
              </a:rPr>
              <a:t>hypertension</a:t>
            </a:r>
            <a:r>
              <a:rPr lang="en-GB" sz="2000" b="0" i="0" dirty="0">
                <a:effectLst/>
              </a:rPr>
              <a:t>”</a:t>
            </a:r>
            <a:endParaRPr lang="en-GB" sz="2000" dirty="0"/>
          </a:p>
        </p:txBody>
      </p:sp>
      <p:sp>
        <p:nvSpPr>
          <p:cNvPr id="11" name="TextBox 10">
            <a:extLst>
              <a:ext uri="{FF2B5EF4-FFF2-40B4-BE49-F238E27FC236}">
                <a16:creationId xmlns:a16="http://schemas.microsoft.com/office/drawing/2014/main" id="{C4B57B77-DAF8-CA42-EDC8-9A0578E7BA06}"/>
              </a:ext>
            </a:extLst>
          </p:cNvPr>
          <p:cNvSpPr txBox="1"/>
          <p:nvPr/>
        </p:nvSpPr>
        <p:spPr>
          <a:xfrm>
            <a:off x="6500038" y="2601171"/>
            <a:ext cx="3867150" cy="1015663"/>
          </a:xfrm>
          <a:prstGeom prst="rect">
            <a:avLst/>
          </a:prstGeom>
          <a:noFill/>
        </p:spPr>
        <p:txBody>
          <a:bodyPr wrap="square">
            <a:spAutoFit/>
          </a:bodyPr>
          <a:lstStyle/>
          <a:p>
            <a:r>
              <a:rPr lang="en-GB" sz="2000" b="0" i="0" dirty="0">
                <a:solidFill>
                  <a:srgbClr val="1C1C1C"/>
                </a:solidFill>
                <a:effectLst/>
              </a:rPr>
              <a:t>“</a:t>
            </a:r>
            <a:r>
              <a:rPr lang="en-GB" sz="2000" dirty="0">
                <a:solidFill>
                  <a:srgbClr val="FF0000"/>
                </a:solidFill>
              </a:rPr>
              <a:t>Ultrafine particles</a:t>
            </a:r>
            <a:r>
              <a:rPr lang="en-GB" sz="2000" dirty="0"/>
              <a:t> from planes put 52 million Europeans at risk of serious health conditions”</a:t>
            </a:r>
          </a:p>
        </p:txBody>
      </p:sp>
      <p:sp>
        <p:nvSpPr>
          <p:cNvPr id="13" name="TextBox 12">
            <a:extLst>
              <a:ext uri="{FF2B5EF4-FFF2-40B4-BE49-F238E27FC236}">
                <a16:creationId xmlns:a16="http://schemas.microsoft.com/office/drawing/2014/main" id="{59401E71-AE47-10C2-325B-3FCBB6AD1277}"/>
              </a:ext>
            </a:extLst>
          </p:cNvPr>
          <p:cNvSpPr txBox="1"/>
          <p:nvPr/>
        </p:nvSpPr>
        <p:spPr>
          <a:xfrm>
            <a:off x="783449" y="4618651"/>
            <a:ext cx="5312551" cy="1323439"/>
          </a:xfrm>
          <a:prstGeom prst="rect">
            <a:avLst/>
          </a:prstGeom>
          <a:noFill/>
        </p:spPr>
        <p:txBody>
          <a:bodyPr wrap="square">
            <a:spAutoFit/>
          </a:bodyPr>
          <a:lstStyle/>
          <a:p>
            <a:r>
              <a:rPr lang="en-GB" sz="2000" dirty="0"/>
              <a:t>“There is evidence to suggest that chronic aircraft noise has a deleterious effect on </a:t>
            </a:r>
            <a:r>
              <a:rPr lang="en-GB" sz="2000" dirty="0">
                <a:solidFill>
                  <a:srgbClr val="FF0000"/>
                </a:solidFill>
              </a:rPr>
              <a:t>children’s</a:t>
            </a:r>
            <a:r>
              <a:rPr lang="en-GB" sz="2000" dirty="0"/>
              <a:t> </a:t>
            </a:r>
            <a:r>
              <a:rPr lang="en-GB" sz="2000" dirty="0">
                <a:solidFill>
                  <a:srgbClr val="FF0000"/>
                </a:solidFill>
              </a:rPr>
              <a:t>memory</a:t>
            </a:r>
            <a:r>
              <a:rPr lang="en-GB" sz="2000" dirty="0"/>
              <a:t>, </a:t>
            </a:r>
            <a:r>
              <a:rPr lang="en-GB" sz="2000" dirty="0">
                <a:solidFill>
                  <a:srgbClr val="FF0000"/>
                </a:solidFill>
              </a:rPr>
              <a:t>sustained attention</a:t>
            </a:r>
            <a:r>
              <a:rPr lang="en-GB" sz="2000" dirty="0"/>
              <a:t>, </a:t>
            </a:r>
            <a:r>
              <a:rPr lang="en-GB" sz="2000" dirty="0">
                <a:solidFill>
                  <a:srgbClr val="FF0000"/>
                </a:solidFill>
              </a:rPr>
              <a:t>reading comprehension</a:t>
            </a:r>
            <a:r>
              <a:rPr lang="en-GB" sz="2000" dirty="0"/>
              <a:t> and </a:t>
            </a:r>
            <a:r>
              <a:rPr lang="en-GB" sz="2000" dirty="0">
                <a:solidFill>
                  <a:srgbClr val="FF0000"/>
                </a:solidFill>
              </a:rPr>
              <a:t>reading ability</a:t>
            </a:r>
          </a:p>
        </p:txBody>
      </p:sp>
    </p:spTree>
    <p:extLst>
      <p:ext uri="{BB962C8B-B14F-4D97-AF65-F5344CB8AC3E}">
        <p14:creationId xmlns:p14="http://schemas.microsoft.com/office/powerpoint/2010/main" val="3822055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3DCE8-2C6A-4F75-B827-C9388D8DC229}"/>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C2DE52A-1514-FB03-C35D-998A4E8DB584}"/>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2</a:t>
            </a:fld>
            <a:r>
              <a:rPr lang="en-GB" dirty="0"/>
              <a:t>/22</a:t>
            </a:r>
          </a:p>
        </p:txBody>
      </p:sp>
      <p:pic>
        <p:nvPicPr>
          <p:cNvPr id="6" name="Picture 5">
            <a:extLst>
              <a:ext uri="{FF2B5EF4-FFF2-40B4-BE49-F238E27FC236}">
                <a16:creationId xmlns:a16="http://schemas.microsoft.com/office/drawing/2014/main" id="{84737502-20BB-177B-559C-CFB771308F13}"/>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8F3FC84C-7F5C-D0EC-7F76-D7EADF81F6D2}"/>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Key messages</a:t>
            </a:r>
          </a:p>
        </p:txBody>
      </p:sp>
      <p:sp>
        <p:nvSpPr>
          <p:cNvPr id="10" name="TextBox 9">
            <a:extLst>
              <a:ext uri="{FF2B5EF4-FFF2-40B4-BE49-F238E27FC236}">
                <a16:creationId xmlns:a16="http://schemas.microsoft.com/office/drawing/2014/main" id="{45F9B395-7E7C-8D43-D89B-76A6CDAAA2B3}"/>
              </a:ext>
            </a:extLst>
          </p:cNvPr>
          <p:cNvSpPr txBox="1"/>
          <p:nvPr/>
        </p:nvSpPr>
        <p:spPr>
          <a:xfrm>
            <a:off x="679048" y="1351508"/>
            <a:ext cx="10833904" cy="4154984"/>
          </a:xfrm>
          <a:prstGeom prst="rect">
            <a:avLst/>
          </a:prstGeom>
          <a:noFill/>
        </p:spPr>
        <p:txBody>
          <a:bodyPr wrap="square">
            <a:spAutoFit/>
          </a:bodyPr>
          <a:lstStyle/>
          <a:p>
            <a:pPr>
              <a:buNone/>
            </a:pPr>
            <a:r>
              <a:rPr lang="en-GB" sz="2400" b="1" i="1" dirty="0">
                <a:effectLst/>
                <a:latin typeface="Calibri" panose="020F0502020204030204" pitchFamily="34" charset="0"/>
                <a:ea typeface="Calibri" panose="020F0502020204030204" pitchFamily="34" charset="0"/>
                <a:cs typeface="Times New Roman" panose="02020603050405020304" pitchFamily="18" charset="0"/>
              </a:rPr>
              <a:t>Protect our health and homes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Airport expansion would increase noise and air pollution, harming residents’ well-being, children’s learning and local quality of life as well as impacting property prices</a:t>
            </a:r>
          </a:p>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p>
            <a:pPr>
              <a:buNone/>
            </a:pPr>
            <a:r>
              <a:rPr lang="en-GB" sz="2400" b="1" i="1" dirty="0">
                <a:effectLst/>
                <a:latin typeface="Calibri" panose="020F0502020204030204" pitchFamily="34" charset="0"/>
                <a:ea typeface="Calibri" panose="020F0502020204030204" pitchFamily="34" charset="0"/>
                <a:cs typeface="Times New Roman" panose="02020603050405020304" pitchFamily="18" charset="0"/>
              </a:rPr>
              <a:t>Stop expansion for the ultra-wealthy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airport serves a tiny elite while creating huge emissions and disruption for local communities.  Its growth benefits the few and burdens the many</a:t>
            </a:r>
          </a:p>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p>
            <a:pPr>
              <a:buNone/>
            </a:pPr>
            <a:r>
              <a:rPr lang="en-GB" sz="2400" b="1" i="1" dirty="0">
                <a:effectLst/>
                <a:latin typeface="Calibri" panose="020F0502020204030204" pitchFamily="34" charset="0"/>
                <a:ea typeface="Calibri" panose="020F0502020204030204" pitchFamily="34" charset="0"/>
                <a:cs typeface="Times New Roman" panose="02020603050405020304" pitchFamily="18" charset="0"/>
              </a:rPr>
              <a:t>Stand up for climate and community justice: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Expanding private jet flights undermines Net Zero commitments, Rushmoor Borough Council’s local plan and local efforts to reduce emissions</a:t>
            </a:r>
          </a:p>
        </p:txBody>
      </p:sp>
    </p:spTree>
    <p:extLst>
      <p:ext uri="{BB962C8B-B14F-4D97-AF65-F5344CB8AC3E}">
        <p14:creationId xmlns:p14="http://schemas.microsoft.com/office/powerpoint/2010/main" val="3196418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5972F-E336-792C-16E6-07412BF19CD5}"/>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975CF436-2414-AB7F-87B1-5A8494AFC321}"/>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20</a:t>
            </a:fld>
            <a:r>
              <a:rPr lang="en-GB" dirty="0"/>
              <a:t>/22</a:t>
            </a:r>
          </a:p>
        </p:txBody>
      </p:sp>
      <p:pic>
        <p:nvPicPr>
          <p:cNvPr id="6" name="Picture 5">
            <a:extLst>
              <a:ext uri="{FF2B5EF4-FFF2-40B4-BE49-F238E27FC236}">
                <a16:creationId xmlns:a16="http://schemas.microsoft.com/office/drawing/2014/main" id="{88ACFAA2-528C-BA72-0927-89E742ECDCEA}"/>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A6F84F1A-3F08-1B5C-8D23-910580452EB3}"/>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Main issues – Environment</a:t>
            </a:r>
          </a:p>
        </p:txBody>
      </p:sp>
      <p:sp>
        <p:nvSpPr>
          <p:cNvPr id="3" name="TextBox 2">
            <a:extLst>
              <a:ext uri="{FF2B5EF4-FFF2-40B4-BE49-F238E27FC236}">
                <a16:creationId xmlns:a16="http://schemas.microsoft.com/office/drawing/2014/main" id="{DCD13B59-9C90-1711-1B96-8B9A11E82B05}"/>
              </a:ext>
            </a:extLst>
          </p:cNvPr>
          <p:cNvSpPr txBox="1"/>
          <p:nvPr/>
        </p:nvSpPr>
        <p:spPr>
          <a:xfrm>
            <a:off x="856526" y="1539342"/>
            <a:ext cx="10324618" cy="3600986"/>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Most of the area under flightpaths is highly protected National Landscapes for public wellbeing, afforded high environmental protection status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Significant number of highly protected and red-list species under flightpaths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Air Navigation Guidance 2017 should be applied</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CPRE, National Landscapes, Natural England have raised significant concerns regarding environmental harm</a:t>
            </a:r>
          </a:p>
        </p:txBody>
      </p:sp>
    </p:spTree>
    <p:extLst>
      <p:ext uri="{BB962C8B-B14F-4D97-AF65-F5344CB8AC3E}">
        <p14:creationId xmlns:p14="http://schemas.microsoft.com/office/powerpoint/2010/main" val="855440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B75BF-A03E-5D93-C5E1-05C6F678B4C4}"/>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6F864FD-8406-8F34-4474-E3BC49C2CF1B}"/>
              </a:ext>
            </a:extLst>
          </p:cNvPr>
          <p:cNvSpPr>
            <a:spLocks noGrp="1"/>
          </p:cNvSpPr>
          <p:nvPr>
            <p:ph type="sldNum" sz="quarter" idx="12"/>
          </p:nvPr>
        </p:nvSpPr>
        <p:spPr>
          <a:xfrm>
            <a:off x="9272672" y="6497232"/>
            <a:ext cx="2743200" cy="365125"/>
          </a:xfrm>
        </p:spPr>
        <p:txBody>
          <a:bodyPr/>
          <a:lstStyle/>
          <a:p>
            <a:fld id="{D0EF6D7B-0CEA-438A-A1BE-EFD6795B27C9}" type="slidenum">
              <a:rPr lang="en-GB" smtClean="0"/>
              <a:t>21</a:t>
            </a:fld>
            <a:r>
              <a:rPr lang="en-GB" dirty="0"/>
              <a:t>/22</a:t>
            </a:r>
          </a:p>
        </p:txBody>
      </p:sp>
      <p:pic>
        <p:nvPicPr>
          <p:cNvPr id="6" name="Picture 5">
            <a:extLst>
              <a:ext uri="{FF2B5EF4-FFF2-40B4-BE49-F238E27FC236}">
                <a16:creationId xmlns:a16="http://schemas.microsoft.com/office/drawing/2014/main" id="{7A10E8DA-A70E-F928-C6EE-0E4F39D50AB8}"/>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13858A00-27D0-3705-5BA4-5B8253F08BB0}"/>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This application, not the full story</a:t>
            </a:r>
          </a:p>
        </p:txBody>
      </p:sp>
      <p:sp>
        <p:nvSpPr>
          <p:cNvPr id="3" name="TextBox 2">
            <a:extLst>
              <a:ext uri="{FF2B5EF4-FFF2-40B4-BE49-F238E27FC236}">
                <a16:creationId xmlns:a16="http://schemas.microsoft.com/office/drawing/2014/main" id="{B5477267-A448-356A-968B-D3F6FC5263BF}"/>
              </a:ext>
            </a:extLst>
          </p:cNvPr>
          <p:cNvSpPr txBox="1"/>
          <p:nvPr/>
        </p:nvSpPr>
        <p:spPr>
          <a:xfrm>
            <a:off x="775503" y="1788732"/>
            <a:ext cx="10324618" cy="2554545"/>
          </a:xfrm>
          <a:prstGeom prst="rect">
            <a:avLst/>
          </a:prstGeom>
          <a:noFill/>
        </p:spPr>
        <p:txBody>
          <a:bodyPr wrap="square">
            <a:spAutoFit/>
          </a:bodyPr>
          <a:lstStyle/>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RBC rushing to get application through before local elections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Aft>
                <a:spcPts val="24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Final reading of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Planning and Infrastructure Bill</a:t>
            </a:r>
            <a:r>
              <a:rPr lang="en-GB" sz="2400" dirty="0">
                <a:effectLst/>
                <a:latin typeface="Calibri" panose="020F0502020204030204" pitchFamily="34" charset="0"/>
                <a:ea typeface="Calibri" panose="020F0502020204030204" pitchFamily="34" charset="0"/>
                <a:cs typeface="Times New Roman" panose="02020603050405020304" pitchFamily="18" charset="0"/>
              </a:rPr>
              <a:t>”. Will relax environmental requirements on developments</a:t>
            </a:r>
          </a:p>
          <a:p>
            <a:pPr marL="800100" lvl="1" indent="-342900">
              <a:spcAft>
                <a:spcPts val="24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Expect 2023 application (70,000 flights, doubling of weekend flights, larger aircraft) to be continued</a:t>
            </a:r>
          </a:p>
        </p:txBody>
      </p:sp>
    </p:spTree>
    <p:extLst>
      <p:ext uri="{BB962C8B-B14F-4D97-AF65-F5344CB8AC3E}">
        <p14:creationId xmlns:p14="http://schemas.microsoft.com/office/powerpoint/2010/main" val="915307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43798F-06E9-7295-1185-DE94E748573B}"/>
              </a:ext>
            </a:extLst>
          </p:cNvPr>
          <p:cNvSpPr>
            <a:spLocks noGrp="1"/>
          </p:cNvSpPr>
          <p:nvPr>
            <p:ph idx="1"/>
          </p:nvPr>
        </p:nvSpPr>
        <p:spPr>
          <a:xfrm>
            <a:off x="716183" y="3429000"/>
            <a:ext cx="10759633" cy="2321750"/>
          </a:xfrm>
        </p:spPr>
        <p:txBody>
          <a:bodyPr/>
          <a:lstStyle/>
          <a:p>
            <a:pPr marL="0" indent="0">
              <a:buNone/>
            </a:pPr>
            <a:r>
              <a:rPr lang="en-GB" sz="2400" b="1" dirty="0"/>
              <a:t>Useful information</a:t>
            </a:r>
          </a:p>
          <a:p>
            <a:pPr>
              <a:spcBef>
                <a:spcPts val="1800"/>
              </a:spcBef>
            </a:pPr>
            <a:r>
              <a:rPr lang="en-GB" sz="2400" dirty="0"/>
              <a:t>Facebook page – </a:t>
            </a:r>
            <a:r>
              <a:rPr lang="en-GB" sz="2400" dirty="0">
                <a:hlinkClick r:id="rId3"/>
              </a:rPr>
              <a:t>https://www.facebook.com/groups/farnboroughnoise</a:t>
            </a:r>
            <a:endParaRPr lang="en-GB" sz="2400" dirty="0"/>
          </a:p>
          <a:p>
            <a:pPr>
              <a:spcBef>
                <a:spcPts val="1800"/>
              </a:spcBef>
            </a:pPr>
            <a:r>
              <a:rPr lang="en-GB" sz="2400" dirty="0"/>
              <a:t>Email address - </a:t>
            </a:r>
            <a:r>
              <a:rPr lang="en-GB" sz="2400" dirty="0">
                <a:hlinkClick r:id="rId4"/>
              </a:rPr>
              <a:t>farnboroughnoisegroup@gmail.com</a:t>
            </a:r>
            <a:endParaRPr lang="en-GB" sz="2400" dirty="0"/>
          </a:p>
          <a:p>
            <a:pPr>
              <a:spcBef>
                <a:spcPts val="1800"/>
              </a:spcBef>
            </a:pPr>
            <a:r>
              <a:rPr lang="en-GB" sz="2400" dirty="0"/>
              <a:t>Web page - </a:t>
            </a:r>
            <a:r>
              <a:rPr lang="en-GB" sz="2400" dirty="0">
                <a:hlinkClick r:id="rId5"/>
              </a:rPr>
              <a:t>www.farnboroughnoise.org</a:t>
            </a:r>
            <a:endParaRPr lang="en-GB" sz="2400" dirty="0"/>
          </a:p>
        </p:txBody>
      </p:sp>
      <p:sp>
        <p:nvSpPr>
          <p:cNvPr id="4" name="Title 1">
            <a:extLst>
              <a:ext uri="{FF2B5EF4-FFF2-40B4-BE49-F238E27FC236}">
                <a16:creationId xmlns:a16="http://schemas.microsoft.com/office/drawing/2014/main" id="{74F323F8-9D55-1E40-64BF-B8B082BEB1FF}"/>
              </a:ext>
            </a:extLst>
          </p:cNvPr>
          <p:cNvSpPr txBox="1">
            <a:spLocks/>
          </p:cNvSpPr>
          <p:nvPr/>
        </p:nvSpPr>
        <p:spPr>
          <a:xfrm>
            <a:off x="3009900" y="1383475"/>
            <a:ext cx="6715125" cy="51364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uSzPts val="1000"/>
              <a:tabLst>
                <a:tab pos="457200" algn="l"/>
              </a:tabLst>
            </a:pPr>
            <a:r>
              <a:rPr lang="en-GB" sz="4400" b="1" dirty="0">
                <a:latin typeface="+mn-lt"/>
                <a:ea typeface="+mn-ea"/>
                <a:cs typeface="+mn-cs"/>
              </a:rPr>
              <a:t>Questions &amp; discussion</a:t>
            </a:r>
          </a:p>
        </p:txBody>
      </p:sp>
      <p:pic>
        <p:nvPicPr>
          <p:cNvPr id="7" name="Picture 6">
            <a:extLst>
              <a:ext uri="{FF2B5EF4-FFF2-40B4-BE49-F238E27FC236}">
                <a16:creationId xmlns:a16="http://schemas.microsoft.com/office/drawing/2014/main" id="{008D6F72-BDDC-5DB0-936A-5CEECC6772B5}"/>
              </a:ext>
            </a:extLst>
          </p:cNvPr>
          <p:cNvPicPr>
            <a:picLocks noChangeAspect="1"/>
          </p:cNvPicPr>
          <p:nvPr/>
        </p:nvPicPr>
        <p:blipFill>
          <a:blip r:embed="rId6"/>
          <a:stretch>
            <a:fillRect/>
          </a:stretch>
        </p:blipFill>
        <p:spPr>
          <a:xfrm>
            <a:off x="509095" y="6288126"/>
            <a:ext cx="3161911" cy="501572"/>
          </a:xfrm>
          <a:prstGeom prst="rect">
            <a:avLst/>
          </a:prstGeom>
        </p:spPr>
      </p:pic>
      <p:sp>
        <p:nvSpPr>
          <p:cNvPr id="8" name="Slide Number Placeholder 5">
            <a:extLst>
              <a:ext uri="{FF2B5EF4-FFF2-40B4-BE49-F238E27FC236}">
                <a16:creationId xmlns:a16="http://schemas.microsoft.com/office/drawing/2014/main" id="{7D934DCB-5E04-F8EB-E7DA-CFFB4602D64E}"/>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22</a:t>
            </a:fld>
            <a:r>
              <a:rPr lang="en-GB" dirty="0"/>
              <a:t>/22</a:t>
            </a:r>
          </a:p>
        </p:txBody>
      </p:sp>
    </p:spTree>
    <p:extLst>
      <p:ext uri="{BB962C8B-B14F-4D97-AF65-F5344CB8AC3E}">
        <p14:creationId xmlns:p14="http://schemas.microsoft.com/office/powerpoint/2010/main" val="3094519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1C593-D2C8-3F7F-1BE1-6777406D07C9}"/>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66811F40-A2B1-81A2-D611-3B9BEDF56536}"/>
              </a:ext>
            </a:extLst>
          </p:cNvPr>
          <p:cNvPicPr>
            <a:picLocks noChangeAspect="1"/>
          </p:cNvPicPr>
          <p:nvPr/>
        </p:nvPicPr>
        <p:blipFill>
          <a:blip r:embed="rId3"/>
          <a:stretch>
            <a:fillRect/>
          </a:stretch>
        </p:blipFill>
        <p:spPr>
          <a:xfrm>
            <a:off x="509095" y="6288126"/>
            <a:ext cx="3161911" cy="501572"/>
          </a:xfrm>
          <a:prstGeom prst="rect">
            <a:avLst/>
          </a:prstGeom>
        </p:spPr>
      </p:pic>
      <p:sp>
        <p:nvSpPr>
          <p:cNvPr id="8" name="Slide Number Placeholder 5">
            <a:extLst>
              <a:ext uri="{FF2B5EF4-FFF2-40B4-BE49-F238E27FC236}">
                <a16:creationId xmlns:a16="http://schemas.microsoft.com/office/drawing/2014/main" id="{499419F8-0163-FE5A-93AD-A9080E1D520D}"/>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23</a:t>
            </a:fld>
            <a:endParaRPr lang="en-GB" dirty="0"/>
          </a:p>
        </p:txBody>
      </p:sp>
      <p:graphicFrame>
        <p:nvGraphicFramePr>
          <p:cNvPr id="10" name="Table 9">
            <a:extLst>
              <a:ext uri="{FF2B5EF4-FFF2-40B4-BE49-F238E27FC236}">
                <a16:creationId xmlns:a16="http://schemas.microsoft.com/office/drawing/2014/main" id="{54E75084-EA62-4B5D-3D38-E2D9D862224D}"/>
              </a:ext>
            </a:extLst>
          </p:cNvPr>
          <p:cNvGraphicFramePr>
            <a:graphicFrameLocks noGrp="1"/>
          </p:cNvGraphicFramePr>
          <p:nvPr>
            <p:extLst>
              <p:ext uri="{D42A27DB-BD31-4B8C-83A1-F6EECF244321}">
                <p14:modId xmlns:p14="http://schemas.microsoft.com/office/powerpoint/2010/main" val="495543786"/>
              </p:ext>
            </p:extLst>
          </p:nvPr>
        </p:nvGraphicFramePr>
        <p:xfrm>
          <a:off x="85725" y="1190625"/>
          <a:ext cx="6155846" cy="4917232"/>
        </p:xfrm>
        <a:graphic>
          <a:graphicData uri="http://schemas.openxmlformats.org/drawingml/2006/table">
            <a:tbl>
              <a:tblPr>
                <a:tableStyleId>{5C22544A-7EE6-4342-B048-85BDC9FD1C3A}</a:tableStyleId>
              </a:tblPr>
              <a:tblGrid>
                <a:gridCol w="4289229">
                  <a:extLst>
                    <a:ext uri="{9D8B030D-6E8A-4147-A177-3AD203B41FA5}">
                      <a16:colId xmlns:a16="http://schemas.microsoft.com/office/drawing/2014/main" val="4100326053"/>
                    </a:ext>
                  </a:extLst>
                </a:gridCol>
                <a:gridCol w="1477767">
                  <a:extLst>
                    <a:ext uri="{9D8B030D-6E8A-4147-A177-3AD203B41FA5}">
                      <a16:colId xmlns:a16="http://schemas.microsoft.com/office/drawing/2014/main" val="814154740"/>
                    </a:ext>
                  </a:extLst>
                </a:gridCol>
                <a:gridCol w="388850">
                  <a:extLst>
                    <a:ext uri="{9D8B030D-6E8A-4147-A177-3AD203B41FA5}">
                      <a16:colId xmlns:a16="http://schemas.microsoft.com/office/drawing/2014/main" val="3936755143"/>
                    </a:ext>
                  </a:extLst>
                </a:gridCol>
              </a:tblGrid>
              <a:tr h="166938">
                <a:tc>
                  <a:txBody>
                    <a:bodyPr/>
                    <a:lstStyle/>
                    <a:p>
                      <a:pPr algn="l" fontAlgn="b">
                        <a:buNone/>
                      </a:pPr>
                      <a:r>
                        <a:rPr lang="en-GB" sz="900" u="none" strike="noStrike">
                          <a:effectLst/>
                        </a:rPr>
                        <a:t>Article/Report</a:t>
                      </a:r>
                      <a:endParaRPr lang="en-GB" sz="900" b="1"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Publisher</a:t>
                      </a:r>
                      <a:endParaRPr lang="en-GB" sz="900" b="1"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Date</a:t>
                      </a:r>
                      <a:endParaRPr lang="en-GB" sz="900" b="1"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744253506"/>
                  </a:ext>
                </a:extLst>
              </a:tr>
              <a:tr h="166938">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3396358642"/>
                  </a:ext>
                </a:extLst>
              </a:tr>
              <a:tr h="166938">
                <a:tc>
                  <a:txBody>
                    <a:bodyPr/>
                    <a:lstStyle/>
                    <a:p>
                      <a:pPr algn="l" fontAlgn="b">
                        <a:buNone/>
                      </a:pPr>
                      <a:r>
                        <a:rPr lang="en-GB" sz="900" u="none" strike="noStrike">
                          <a:effectLst/>
                        </a:rPr>
                        <a:t>Health impact - Noise</a:t>
                      </a:r>
                      <a:endParaRPr lang="en-GB" sz="900" b="1"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576232040"/>
                  </a:ext>
                </a:extLst>
              </a:tr>
              <a:tr h="166938">
                <a:tc>
                  <a:txBody>
                    <a:bodyPr/>
                    <a:lstStyle/>
                    <a:p>
                      <a:pPr algn="l" fontAlgn="ctr">
                        <a:buNone/>
                      </a:pPr>
                      <a:r>
                        <a:rPr lang="en-GB" sz="900" u="sng" strike="noStrike">
                          <a:effectLst/>
                          <a:hlinkClick r:id="rId4"/>
                        </a:rPr>
                        <a:t>Aircraft noise: a long standing problem</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AEF</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4012955476"/>
                  </a:ext>
                </a:extLst>
              </a:tr>
              <a:tr h="166938">
                <a:tc>
                  <a:txBody>
                    <a:bodyPr/>
                    <a:lstStyle/>
                    <a:p>
                      <a:pPr algn="l" fontAlgn="ctr">
                        <a:buNone/>
                      </a:pPr>
                      <a:r>
                        <a:rPr lang="en-GB" sz="900" u="sng" strike="noStrike" dirty="0">
                          <a:effectLst/>
                          <a:hlinkClick r:id="rId5"/>
                        </a:rPr>
                        <a:t>Noise pollution: mapping the health impacts of transportation noise in England</a:t>
                      </a:r>
                      <a:endParaRPr lang="en-GB" sz="900" b="0" i="0" u="sng" strike="noStrike" dirty="0">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UK Health Security Agency</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Jun-23</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4274537178"/>
                  </a:ext>
                </a:extLst>
              </a:tr>
              <a:tr h="166938">
                <a:tc>
                  <a:txBody>
                    <a:bodyPr/>
                    <a:lstStyle/>
                    <a:p>
                      <a:pPr algn="l" fontAlgn="ctr">
                        <a:buNone/>
                      </a:pPr>
                      <a:r>
                        <a:rPr lang="en-GB" sz="900" u="sng" strike="noStrike">
                          <a:effectLst/>
                          <a:hlinkClick r:id="rId6"/>
                        </a:rPr>
                        <a:t>Airplane Noise May Be Bad for Your Health</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Boston University</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Jun-24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869410703"/>
                  </a:ext>
                </a:extLst>
              </a:tr>
              <a:tr h="166938">
                <a:tc>
                  <a:txBody>
                    <a:bodyPr/>
                    <a:lstStyle/>
                    <a:p>
                      <a:pPr algn="l" fontAlgn="ctr">
                        <a:buNone/>
                      </a:pPr>
                      <a:r>
                        <a:rPr lang="en-GB" sz="900" u="sng" strike="noStrike">
                          <a:effectLst/>
                          <a:hlinkClick r:id="rId6"/>
                        </a:rPr>
                        <a:t>Exposure to aircraft noise linked to worse heart function</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UCL</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Jan-25</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199395077"/>
                  </a:ext>
                </a:extLst>
              </a:tr>
              <a:tr h="166938">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357182601"/>
                  </a:ext>
                </a:extLst>
              </a:tr>
              <a:tr h="166938">
                <a:tc>
                  <a:txBody>
                    <a:bodyPr/>
                    <a:lstStyle/>
                    <a:p>
                      <a:pPr algn="l" fontAlgn="ctr">
                        <a:buNone/>
                      </a:pPr>
                      <a:r>
                        <a:rPr lang="en-GB" sz="900" u="none" strike="noStrike">
                          <a:effectLst/>
                        </a:rPr>
                        <a:t>Health impact - Particulates</a:t>
                      </a:r>
                      <a:endParaRPr lang="en-GB" sz="900" b="1" i="0" u="none" strike="noStrike">
                        <a:solidFill>
                          <a:srgbClr val="000000"/>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3795744185"/>
                  </a:ext>
                </a:extLst>
              </a:tr>
              <a:tr h="183483">
                <a:tc>
                  <a:txBody>
                    <a:bodyPr/>
                    <a:lstStyle/>
                    <a:p>
                      <a:pPr algn="l" fontAlgn="ctr">
                        <a:buNone/>
                      </a:pPr>
                      <a:r>
                        <a:rPr lang="en-GB" sz="900" u="sng" strike="noStrike">
                          <a:effectLst/>
                          <a:hlinkClick r:id="rId7"/>
                        </a:rPr>
                        <a:t>Unseen but Dangerous: Understanding the Health Risks of Ultrafine Particles in Ambient Air</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dirty="0">
                          <a:effectLst/>
                        </a:rPr>
                        <a:t>AVL</a:t>
                      </a:r>
                      <a:endParaRPr lang="en-GB" sz="900" b="0" i="0" u="none" strike="noStrike" dirty="0">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Oct-24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3745681141"/>
                  </a:ext>
                </a:extLst>
              </a:tr>
              <a:tr h="204701">
                <a:tc>
                  <a:txBody>
                    <a:bodyPr/>
                    <a:lstStyle/>
                    <a:p>
                      <a:pPr algn="l" fontAlgn="ctr">
                        <a:buNone/>
                      </a:pPr>
                      <a:r>
                        <a:rPr lang="en-GB" sz="900" u="sng" strike="noStrike">
                          <a:effectLst/>
                          <a:hlinkClick r:id="rId8"/>
                        </a:rPr>
                        <a:t>Ultrafine particles from planes put 52 million Europeans at risk of serious health conditions</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Transport and Environment</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Jun-24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527900069"/>
                  </a:ext>
                </a:extLst>
              </a:tr>
              <a:tr h="166938">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3932556480"/>
                  </a:ext>
                </a:extLst>
              </a:tr>
              <a:tr h="166938">
                <a:tc>
                  <a:txBody>
                    <a:bodyPr/>
                    <a:lstStyle/>
                    <a:p>
                      <a:pPr algn="l" fontAlgn="ctr">
                        <a:buNone/>
                      </a:pPr>
                      <a:r>
                        <a:rPr lang="en-GB" sz="900" u="none" strike="noStrike">
                          <a:effectLst/>
                        </a:rPr>
                        <a:t>Health impact - NOx, SO2</a:t>
                      </a:r>
                      <a:endParaRPr lang="en-GB" sz="900" b="1" i="0" u="none" strike="noStrike">
                        <a:solidFill>
                          <a:srgbClr val="000000"/>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2055659143"/>
                  </a:ext>
                </a:extLst>
              </a:tr>
              <a:tr h="166938">
                <a:tc>
                  <a:txBody>
                    <a:bodyPr/>
                    <a:lstStyle/>
                    <a:p>
                      <a:pPr algn="l" fontAlgn="ctr">
                        <a:buNone/>
                      </a:pPr>
                      <a:r>
                        <a:rPr lang="en-GB" sz="900" u="sng" strike="noStrike" dirty="0">
                          <a:effectLst/>
                          <a:hlinkClick r:id="rId9"/>
                        </a:rPr>
                        <a:t>A link between air travel and deaths on the ground</a:t>
                      </a:r>
                      <a:endParaRPr lang="en-GB" sz="900" b="0" i="0" u="sng" strike="noStrike" dirty="0">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MIT Laboratory</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Jun-24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733233489"/>
                  </a:ext>
                </a:extLst>
              </a:tr>
              <a:tr h="166938">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797361485"/>
                  </a:ext>
                </a:extLst>
              </a:tr>
              <a:tr h="166938">
                <a:tc>
                  <a:txBody>
                    <a:bodyPr/>
                    <a:lstStyle/>
                    <a:p>
                      <a:pPr algn="l" fontAlgn="ctr">
                        <a:buNone/>
                      </a:pPr>
                      <a:r>
                        <a:rPr lang="en-GB" sz="900" u="none" strike="noStrike" dirty="0">
                          <a:effectLst/>
                        </a:rPr>
                        <a:t>Children’s education impact</a:t>
                      </a:r>
                      <a:endParaRPr lang="en-GB" sz="900" b="1" i="0" u="none" strike="noStrike" dirty="0">
                        <a:solidFill>
                          <a:srgbClr val="000000"/>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2162411661"/>
                  </a:ext>
                </a:extLst>
              </a:tr>
              <a:tr h="166938">
                <a:tc>
                  <a:txBody>
                    <a:bodyPr/>
                    <a:lstStyle/>
                    <a:p>
                      <a:pPr algn="l" fontAlgn="ctr">
                        <a:buNone/>
                      </a:pPr>
                      <a:r>
                        <a:rPr lang="en-GB" sz="900" u="sng" strike="noStrike">
                          <a:effectLst/>
                          <a:hlinkClick r:id="rId10"/>
                        </a:rPr>
                        <a:t>Aircraft Noise and Children’s Learning</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ERCD Report</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Feb-10</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130914904"/>
                  </a:ext>
                </a:extLst>
              </a:tr>
              <a:tr h="146221">
                <a:tc>
                  <a:txBody>
                    <a:bodyPr/>
                    <a:lstStyle/>
                    <a:p>
                      <a:pPr algn="l" fontAlgn="ctr">
                        <a:buNone/>
                      </a:pPr>
                      <a:r>
                        <a:rPr lang="en-GB" sz="900" u="sng" strike="noStrike">
                          <a:effectLst/>
                          <a:hlinkClick r:id="rId11"/>
                        </a:rPr>
                        <a:t>Traffic noise slows children’s memory development</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The Guardian</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Jun-22</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801103916"/>
                  </a:ext>
                </a:extLst>
              </a:tr>
              <a:tr h="166938">
                <a:tc>
                  <a:txBody>
                    <a:bodyPr/>
                    <a:lstStyle/>
                    <a:p>
                      <a:pPr algn="l" fontAlgn="ctr">
                        <a:buNone/>
                      </a:pPr>
                      <a:r>
                        <a:rPr lang="en-GB" sz="900" u="sng" strike="noStrike">
                          <a:effectLst/>
                          <a:hlinkClick r:id="rId11"/>
                        </a:rPr>
                        <a:t>How a little more silence in children's lives helps them grow</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NPR</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r" fontAlgn="b">
                        <a:buNone/>
                      </a:pPr>
                      <a:r>
                        <a:rPr lang="en-GB" sz="900" u="none" strike="noStrike">
                          <a:effectLst/>
                        </a:rPr>
                        <a:t>May-23</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619232340"/>
                  </a:ext>
                </a:extLst>
              </a:tr>
              <a:tr h="166938">
                <a:tc>
                  <a:txBody>
                    <a:bodyPr/>
                    <a:lstStyle/>
                    <a:p>
                      <a:pPr algn="l" fontAlgn="ctr">
                        <a:buNone/>
                      </a:pPr>
                      <a:r>
                        <a:rPr lang="en-GB" sz="900" u="sng" strike="noStrike">
                          <a:effectLst/>
                          <a:hlinkClick r:id="rId12"/>
                        </a:rPr>
                        <a:t>How traffic noise hurts children's brains</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BBC</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r" fontAlgn="b">
                        <a:buNone/>
                      </a:pPr>
                      <a:r>
                        <a:rPr lang="en-GB" sz="900" u="none" strike="noStrike">
                          <a:effectLst/>
                        </a:rPr>
                        <a:t>Jun-24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4229728914"/>
                  </a:ext>
                </a:extLst>
              </a:tr>
              <a:tr h="209377">
                <a:tc>
                  <a:txBody>
                    <a:bodyPr/>
                    <a:lstStyle/>
                    <a:p>
                      <a:pPr algn="l" fontAlgn="ctr">
                        <a:buNone/>
                      </a:pPr>
                      <a:r>
                        <a:rPr lang="en-GB" sz="900" u="sng" strike="noStrike" dirty="0">
                          <a:effectLst/>
                          <a:hlinkClick r:id="rId13"/>
                        </a:rPr>
                        <a:t>The effect of environmental noise on children’s reading ability and behaviour in Europe</a:t>
                      </a:r>
                      <a:endParaRPr lang="en-GB" sz="900" b="0" i="0" u="sng" strike="noStrike" dirty="0">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dirty="0">
                          <a:effectLst/>
                        </a:rPr>
                        <a:t>European Environment Agency</a:t>
                      </a:r>
                      <a:endParaRPr lang="en-GB" sz="900" b="0" i="0" u="none" strike="noStrike" dirty="0">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Dec-24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986865534"/>
                  </a:ext>
                </a:extLst>
              </a:tr>
              <a:tr h="166938">
                <a:tc>
                  <a:txBody>
                    <a:bodyPr/>
                    <a:lstStyle/>
                    <a:p>
                      <a:pPr algn="l" fontAlgn="b">
                        <a:buNone/>
                      </a:pPr>
                      <a:r>
                        <a:rPr lang="en-GB" sz="900" u="none" strike="noStrike" dirty="0">
                          <a:effectLst/>
                        </a:rPr>
                        <a:t> </a:t>
                      </a:r>
                      <a:endParaRPr lang="en-GB" sz="900" b="0" i="0" u="none" strike="noStrike" dirty="0">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3906598276"/>
                  </a:ext>
                </a:extLst>
              </a:tr>
              <a:tr h="166938">
                <a:tc>
                  <a:txBody>
                    <a:bodyPr/>
                    <a:lstStyle/>
                    <a:p>
                      <a:pPr algn="l" fontAlgn="ctr">
                        <a:buNone/>
                      </a:pPr>
                      <a:r>
                        <a:rPr lang="en-GB" sz="900" u="sng" strike="noStrike">
                          <a:effectLst/>
                        </a:rPr>
                        <a:t>Economic case for airport expansion</a:t>
                      </a:r>
                      <a:endParaRPr lang="en-GB" sz="900" b="1" i="0" u="sng" strike="noStrike">
                        <a:solidFill>
                          <a:srgbClr val="000000"/>
                        </a:solidFill>
                        <a:effectLst/>
                        <a:latin typeface="Calibri" panose="020F0502020204030204" pitchFamily="34" charset="0"/>
                      </a:endParaRPr>
                    </a:p>
                  </a:txBody>
                  <a:tcPr marL="6252" marR="6252" marT="6252" marB="0" anchor="ctr"/>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tc>
                  <a:txBody>
                    <a:bodyPr/>
                    <a:lstStyle/>
                    <a:p>
                      <a:pPr algn="l" fontAlgn="b">
                        <a:buNone/>
                      </a:pPr>
                      <a:r>
                        <a:rPr lang="en-GB" sz="900" u="none" strike="noStrike">
                          <a:effectLst/>
                        </a:rPr>
                        <a:t> </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883144883"/>
                  </a:ext>
                </a:extLst>
              </a:tr>
              <a:tr h="166938">
                <a:tc>
                  <a:txBody>
                    <a:bodyPr/>
                    <a:lstStyle/>
                    <a:p>
                      <a:pPr algn="l" fontAlgn="ctr">
                        <a:buNone/>
                      </a:pPr>
                      <a:r>
                        <a:rPr lang="en-GB" sz="900" u="sng" strike="noStrike">
                          <a:effectLst/>
                          <a:hlinkClick r:id="rId14"/>
                        </a:rPr>
                        <a:t>Wider Economic Impacts of Regional Air Connectivity</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Peak Economics for DfT</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Nov-18</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94727197"/>
                  </a:ext>
                </a:extLst>
              </a:tr>
              <a:tr h="166938">
                <a:tc>
                  <a:txBody>
                    <a:bodyPr/>
                    <a:lstStyle/>
                    <a:p>
                      <a:pPr algn="l" fontAlgn="ctr">
                        <a:buNone/>
                      </a:pPr>
                      <a:r>
                        <a:rPr lang="en-GB" sz="900" u="sng" strike="noStrike">
                          <a:effectLst/>
                          <a:hlinkClick r:id="rId15"/>
                        </a:rPr>
                        <a:t>Losing altitude - The economics of air transport in Great Britain</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New Economic Forum</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Jul-23</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2157886962"/>
                  </a:ext>
                </a:extLst>
              </a:tr>
              <a:tr h="166938">
                <a:tc>
                  <a:txBody>
                    <a:bodyPr/>
                    <a:lstStyle/>
                    <a:p>
                      <a:pPr algn="l" fontAlgn="ctr">
                        <a:buNone/>
                      </a:pPr>
                      <a:r>
                        <a:rPr lang="en-GB" sz="900" u="sng" strike="noStrike">
                          <a:effectLst/>
                          <a:hlinkClick r:id="rId16"/>
                        </a:rPr>
                        <a:t>Majority in Europe reject aviation’s claim to boost economic growth</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Travel Weekly</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Jun-24</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024303530"/>
                  </a:ext>
                </a:extLst>
              </a:tr>
              <a:tr h="166938">
                <a:tc>
                  <a:txBody>
                    <a:bodyPr/>
                    <a:lstStyle/>
                    <a:p>
                      <a:pPr algn="l" fontAlgn="ctr">
                        <a:buNone/>
                      </a:pPr>
                      <a:r>
                        <a:rPr lang="en-GB" sz="900" u="sng" strike="noStrike">
                          <a:effectLst/>
                          <a:hlinkClick r:id="rId17"/>
                        </a:rPr>
                        <a:t>The economic impact of airport expansion in the south-east</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New Economics Foundation</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Jan-25</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2827363672"/>
                  </a:ext>
                </a:extLst>
              </a:tr>
              <a:tr h="166938">
                <a:tc>
                  <a:txBody>
                    <a:bodyPr/>
                    <a:lstStyle/>
                    <a:p>
                      <a:pPr algn="l" fontAlgn="ctr">
                        <a:buNone/>
                      </a:pPr>
                      <a:r>
                        <a:rPr lang="en-GB" sz="900" u="sng" strike="noStrike">
                          <a:effectLst/>
                          <a:hlinkClick r:id="rId18"/>
                        </a:rPr>
                        <a:t>Government failed to produce evidence for airport expansion growth claims</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New Economics Foundation</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a:effectLst/>
                        </a:rPr>
                        <a:t>Oct-25</a:t>
                      </a:r>
                      <a:endParaRPr lang="en-GB" sz="900" b="0" i="0" u="none" strike="noStrike">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1104431404"/>
                  </a:ext>
                </a:extLst>
              </a:tr>
              <a:tr h="166938">
                <a:tc>
                  <a:txBody>
                    <a:bodyPr/>
                    <a:lstStyle/>
                    <a:p>
                      <a:pPr algn="l" fontAlgn="ctr">
                        <a:buNone/>
                      </a:pPr>
                      <a:r>
                        <a:rPr lang="en-GB" sz="900" u="sng" strike="noStrike">
                          <a:effectLst/>
                          <a:hlinkClick r:id="rId19"/>
                        </a:rPr>
                        <a:t>Economics of air transport in Europe</a:t>
                      </a:r>
                      <a:endParaRPr lang="en-GB" sz="900" b="0" i="0" u="sng" strike="noStrike">
                        <a:solidFill>
                          <a:srgbClr val="0563C1"/>
                        </a:solidFill>
                        <a:effectLst/>
                        <a:latin typeface="Calibri" panose="020F0502020204030204" pitchFamily="34" charset="0"/>
                      </a:endParaRPr>
                    </a:p>
                  </a:txBody>
                  <a:tcPr marL="6252" marR="6252" marT="6252" marB="0" anchor="ctr"/>
                </a:tc>
                <a:tc>
                  <a:txBody>
                    <a:bodyPr/>
                    <a:lstStyle/>
                    <a:p>
                      <a:pPr algn="l" fontAlgn="ctr">
                        <a:buNone/>
                      </a:pPr>
                      <a:r>
                        <a:rPr lang="en-GB" sz="900" u="none" strike="noStrike">
                          <a:effectLst/>
                        </a:rPr>
                        <a:t>T&amp;E</a:t>
                      </a:r>
                      <a:endParaRPr lang="en-GB" sz="900" b="0" i="0" u="none" strike="noStrike">
                        <a:solidFill>
                          <a:srgbClr val="000000"/>
                        </a:solidFill>
                        <a:effectLst/>
                        <a:latin typeface="Calibri" panose="020F0502020204030204" pitchFamily="34" charset="0"/>
                      </a:endParaRPr>
                    </a:p>
                  </a:txBody>
                  <a:tcPr marL="6252" marR="6252" marT="6252" marB="0" anchor="ctr"/>
                </a:tc>
                <a:tc>
                  <a:txBody>
                    <a:bodyPr/>
                    <a:lstStyle/>
                    <a:p>
                      <a:pPr algn="r" fontAlgn="b">
                        <a:buNone/>
                      </a:pPr>
                      <a:r>
                        <a:rPr lang="en-GB" sz="900" u="none" strike="noStrike" dirty="0">
                          <a:effectLst/>
                        </a:rPr>
                        <a:t>Nov-25</a:t>
                      </a:r>
                      <a:endParaRPr lang="en-GB" sz="900" b="0" i="0" u="none" strike="noStrike" dirty="0">
                        <a:solidFill>
                          <a:srgbClr val="000000"/>
                        </a:solidFill>
                        <a:effectLst/>
                        <a:latin typeface="Calibri" panose="020F0502020204030204" pitchFamily="34" charset="0"/>
                      </a:endParaRPr>
                    </a:p>
                  </a:txBody>
                  <a:tcPr marL="6252" marR="6252" marT="6252" marB="0" anchor="b"/>
                </a:tc>
                <a:extLst>
                  <a:ext uri="{0D108BD9-81ED-4DB2-BD59-A6C34878D82A}">
                    <a16:rowId xmlns:a16="http://schemas.microsoft.com/office/drawing/2014/main" val="260743486"/>
                  </a:ext>
                </a:extLst>
              </a:tr>
            </a:tbl>
          </a:graphicData>
        </a:graphic>
      </p:graphicFrame>
      <p:graphicFrame>
        <p:nvGraphicFramePr>
          <p:cNvPr id="11" name="Table 10">
            <a:extLst>
              <a:ext uri="{FF2B5EF4-FFF2-40B4-BE49-F238E27FC236}">
                <a16:creationId xmlns:a16="http://schemas.microsoft.com/office/drawing/2014/main" id="{78261C29-FBC6-F3C2-3CA0-1572B222D00E}"/>
              </a:ext>
            </a:extLst>
          </p:cNvPr>
          <p:cNvGraphicFramePr>
            <a:graphicFrameLocks noGrp="1"/>
          </p:cNvGraphicFramePr>
          <p:nvPr>
            <p:extLst>
              <p:ext uri="{D42A27DB-BD31-4B8C-83A1-F6EECF244321}">
                <p14:modId xmlns:p14="http://schemas.microsoft.com/office/powerpoint/2010/main" val="4121810917"/>
              </p:ext>
            </p:extLst>
          </p:nvPr>
        </p:nvGraphicFramePr>
        <p:xfrm>
          <a:off x="6381750" y="1078630"/>
          <a:ext cx="5638798" cy="5188821"/>
        </p:xfrm>
        <a:graphic>
          <a:graphicData uri="http://schemas.openxmlformats.org/drawingml/2006/table">
            <a:tbl>
              <a:tblPr>
                <a:tableStyleId>{5C22544A-7EE6-4342-B048-85BDC9FD1C3A}</a:tableStyleId>
              </a:tblPr>
              <a:tblGrid>
                <a:gridCol w="3962400">
                  <a:extLst>
                    <a:ext uri="{9D8B030D-6E8A-4147-A177-3AD203B41FA5}">
                      <a16:colId xmlns:a16="http://schemas.microsoft.com/office/drawing/2014/main" val="4015560239"/>
                    </a:ext>
                  </a:extLst>
                </a:gridCol>
                <a:gridCol w="1238250">
                  <a:extLst>
                    <a:ext uri="{9D8B030D-6E8A-4147-A177-3AD203B41FA5}">
                      <a16:colId xmlns:a16="http://schemas.microsoft.com/office/drawing/2014/main" val="3192793447"/>
                    </a:ext>
                  </a:extLst>
                </a:gridCol>
                <a:gridCol w="438148">
                  <a:extLst>
                    <a:ext uri="{9D8B030D-6E8A-4147-A177-3AD203B41FA5}">
                      <a16:colId xmlns:a16="http://schemas.microsoft.com/office/drawing/2014/main" val="3597234724"/>
                    </a:ext>
                  </a:extLst>
                </a:gridCol>
              </a:tblGrid>
              <a:tr h="166293">
                <a:tc>
                  <a:txBody>
                    <a:bodyPr/>
                    <a:lstStyle/>
                    <a:p>
                      <a:pPr algn="l" fontAlgn="b">
                        <a:buNone/>
                      </a:pPr>
                      <a:r>
                        <a:rPr lang="en-GB" sz="1000" u="sng" strike="noStrike">
                          <a:effectLst/>
                        </a:rPr>
                        <a:t>Private jet emissions</a:t>
                      </a:r>
                      <a:endParaRPr lang="en-GB" sz="1000" b="1" i="0" u="sng"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838559907"/>
                  </a:ext>
                </a:extLst>
              </a:tr>
              <a:tr h="166293">
                <a:tc>
                  <a:txBody>
                    <a:bodyPr/>
                    <a:lstStyle/>
                    <a:p>
                      <a:pPr algn="l" fontAlgn="ctr">
                        <a:buNone/>
                      </a:pPr>
                      <a:r>
                        <a:rPr lang="en-GB" sz="1000" u="sng" strike="noStrike">
                          <a:effectLst/>
                          <a:hlinkClick r:id="rId20"/>
                        </a:rPr>
                        <a:t>Just Plane Wrong: Celebs with the Worst Private Jet Co2 Emissions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Yard</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Jul-22</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65241553"/>
                  </a:ext>
                </a:extLst>
              </a:tr>
              <a:tr h="166293">
                <a:tc>
                  <a:txBody>
                    <a:bodyPr/>
                    <a:lstStyle/>
                    <a:p>
                      <a:pPr algn="l" fontAlgn="ctr">
                        <a:buNone/>
                      </a:pPr>
                      <a:r>
                        <a:rPr lang="en-GB" sz="1000" u="sng" strike="noStrike">
                          <a:effectLst/>
                          <a:hlinkClick r:id="rId21"/>
                        </a:rPr>
                        <a:t>Jetting away with it</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Possible</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Jul-23</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636870298"/>
                  </a:ext>
                </a:extLst>
              </a:tr>
              <a:tr h="166293">
                <a:tc>
                  <a:txBody>
                    <a:bodyPr/>
                    <a:lstStyle/>
                    <a:p>
                      <a:pPr algn="l" fontAlgn="ctr">
                        <a:buNone/>
                      </a:pPr>
                      <a:r>
                        <a:rPr lang="en-GB" sz="1000" u="sng" strike="noStrike" dirty="0">
                          <a:effectLst/>
                          <a:hlinkClick r:id="rId22"/>
                        </a:rPr>
                        <a:t>Private aviation is making a growing contribution to climate change</a:t>
                      </a:r>
                      <a:endParaRPr lang="en-GB" sz="1000" b="0" i="0" u="sng" strike="noStrike" dirty="0">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Nature</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Nov-24</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532858945"/>
                  </a:ext>
                </a:extLst>
              </a:tr>
              <a:tr h="325033">
                <a:tc>
                  <a:txBody>
                    <a:bodyPr/>
                    <a:lstStyle/>
                    <a:p>
                      <a:pPr algn="l" fontAlgn="ctr">
                        <a:buNone/>
                      </a:pPr>
                      <a:r>
                        <a:rPr lang="en-GB" sz="1000" u="sng" strike="noStrike">
                          <a:effectLst/>
                          <a:hlinkClick r:id="rId23"/>
                        </a:rPr>
                        <a:t>Unsafe for takeoff: False solutions will not help aviation sector navigate climate crisis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Carbon Market Watch</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Dec-24</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334643682"/>
                  </a:ext>
                </a:extLst>
              </a:tr>
              <a:tr h="166293">
                <a:tc>
                  <a:txBody>
                    <a:bodyPr/>
                    <a:lstStyle/>
                    <a:p>
                      <a:pPr algn="l" fontAlgn="ctr">
                        <a:buNone/>
                      </a:pPr>
                      <a:r>
                        <a:rPr lang="en-GB" sz="1000" u="sng" strike="noStrike">
                          <a:effectLst/>
                          <a:hlinkClick r:id="rId24"/>
                        </a:rPr>
                        <a:t>The Curious Case of Top CEOs’ Private Jet Emissions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Carbon Credits</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Jan-25</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246205688"/>
                  </a:ext>
                </a:extLst>
              </a:tr>
              <a:tr h="404089">
                <a:tc>
                  <a:txBody>
                    <a:bodyPr/>
                    <a:lstStyle/>
                    <a:p>
                      <a:pPr algn="l" fontAlgn="ctr">
                        <a:buNone/>
                      </a:pPr>
                      <a:r>
                        <a:rPr lang="en-GB" sz="1000" u="sng" strike="noStrike">
                          <a:effectLst/>
                          <a:hlinkClick r:id="rId25"/>
                        </a:rPr>
                        <a:t>Private jets emitted more climate pollution than all flights departing Heathrow Airport in 2023</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ICCT20</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Jun-25</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4050107594"/>
                  </a:ext>
                </a:extLst>
              </a:tr>
              <a:tr h="166293">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61736493"/>
                  </a:ext>
                </a:extLst>
              </a:tr>
              <a:tr h="166293">
                <a:tc>
                  <a:txBody>
                    <a:bodyPr/>
                    <a:lstStyle/>
                    <a:p>
                      <a:pPr algn="l" fontAlgn="ctr">
                        <a:buNone/>
                      </a:pPr>
                      <a:r>
                        <a:rPr lang="en-GB" sz="1000" u="sng" strike="noStrike">
                          <a:effectLst/>
                        </a:rPr>
                        <a:t>Private Jet non-CO2 impacts</a:t>
                      </a:r>
                      <a:endParaRPr lang="en-GB" sz="1000" b="1" i="0" u="sng" strike="noStrike">
                        <a:solidFill>
                          <a:srgbClr val="000000"/>
                        </a:solidFill>
                        <a:effectLst/>
                        <a:latin typeface="Calibri" panose="020F0502020204030204" pitchFamily="34" charset="0"/>
                      </a:endParaRPr>
                    </a:p>
                  </a:txBody>
                  <a:tcPr marL="7252" marR="7252" marT="7252" marB="0" anchor="ctr"/>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909928886"/>
                  </a:ext>
                </a:extLst>
              </a:tr>
              <a:tr h="325033">
                <a:tc>
                  <a:txBody>
                    <a:bodyPr/>
                    <a:lstStyle/>
                    <a:p>
                      <a:pPr algn="l" fontAlgn="ctr">
                        <a:buNone/>
                      </a:pPr>
                      <a:r>
                        <a:rPr lang="en-GB" sz="1000" u="sng" strike="noStrike">
                          <a:effectLst/>
                          <a:hlinkClick r:id="rId26"/>
                        </a:rPr>
                        <a:t>Clouds created by aircraft have a bigger impact than the emissions they emit</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Imperial College</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Nov-22</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434119243"/>
                  </a:ext>
                </a:extLst>
              </a:tr>
              <a:tr h="325033">
                <a:tc>
                  <a:txBody>
                    <a:bodyPr/>
                    <a:lstStyle/>
                    <a:p>
                      <a:pPr algn="l" fontAlgn="ctr">
                        <a:buNone/>
                      </a:pPr>
                      <a:r>
                        <a:rPr lang="en-GB" sz="1000" u="sng" strike="noStrike">
                          <a:effectLst/>
                          <a:hlinkClick r:id="rId27"/>
                        </a:rPr>
                        <a:t>Literature review of aviation’s non-CO2 climate impacts and evaluation of existing metrics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DfT</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May-24</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98795276"/>
                  </a:ext>
                </a:extLst>
              </a:tr>
              <a:tr h="166293">
                <a:tc>
                  <a:txBody>
                    <a:bodyPr/>
                    <a:lstStyle/>
                    <a:p>
                      <a:pPr algn="l" fontAlgn="ctr">
                        <a:buNone/>
                      </a:pPr>
                      <a:r>
                        <a:rPr lang="en-GB" sz="1000" u="sng" strike="noStrike">
                          <a:effectLst/>
                          <a:hlinkClick r:id="rId28"/>
                        </a:rPr>
                        <a:t>What share of global CO₂ emissions come from aviation?</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Our World in Data</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Apr-24</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043319136"/>
                  </a:ext>
                </a:extLst>
              </a:tr>
              <a:tr h="166293">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1993127363"/>
                  </a:ext>
                </a:extLst>
              </a:tr>
              <a:tr h="166293">
                <a:tc>
                  <a:txBody>
                    <a:bodyPr/>
                    <a:lstStyle/>
                    <a:p>
                      <a:pPr algn="l" fontAlgn="b">
                        <a:buNone/>
                      </a:pPr>
                      <a:r>
                        <a:rPr lang="en-GB" sz="1000" u="sng" strike="noStrike">
                          <a:effectLst/>
                        </a:rPr>
                        <a:t>Greenwashing</a:t>
                      </a:r>
                      <a:endParaRPr lang="en-GB" sz="1000" b="1" i="0" u="sng"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312817591"/>
                  </a:ext>
                </a:extLst>
              </a:tr>
              <a:tr h="325033">
                <a:tc>
                  <a:txBody>
                    <a:bodyPr/>
                    <a:lstStyle/>
                    <a:p>
                      <a:pPr algn="l" fontAlgn="ctr">
                        <a:buNone/>
                      </a:pPr>
                      <a:r>
                        <a:rPr lang="en-GB" sz="1000" u="sng" strike="noStrike">
                          <a:effectLst/>
                          <a:hlinkClick r:id="rId29"/>
                        </a:rPr>
                        <a:t>Is it time for the aviation industry to brace itself against greenwashing claims?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Howard Kennedy</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Mar-24</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1651308284"/>
                  </a:ext>
                </a:extLst>
              </a:tr>
              <a:tr h="166293">
                <a:tc>
                  <a:txBody>
                    <a:bodyPr/>
                    <a:lstStyle/>
                    <a:p>
                      <a:pPr algn="l" fontAlgn="ctr">
                        <a:buNone/>
                      </a:pPr>
                      <a:r>
                        <a:rPr lang="en-GB" sz="1000" u="sng" strike="noStrike">
                          <a:effectLst/>
                          <a:hlinkClick r:id="rId30"/>
                        </a:rPr>
                        <a:t>European crackdown on airlines’ bogus eco claims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ICLG</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May-24</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183147775"/>
                  </a:ext>
                </a:extLst>
              </a:tr>
              <a:tr h="166293">
                <a:tc>
                  <a:txBody>
                    <a:bodyPr/>
                    <a:lstStyle/>
                    <a:p>
                      <a:pPr algn="l" fontAlgn="ctr">
                        <a:buNone/>
                      </a:pPr>
                      <a:r>
                        <a:rPr lang="en-GB" sz="1000" u="sng" strike="noStrike">
                          <a:effectLst/>
                          <a:hlinkClick r:id="rId31"/>
                        </a:rPr>
                        <a:t>Why aviation’s green promises face growing legal risks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Air Cargo Week</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Nov-25</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346202471"/>
                  </a:ext>
                </a:extLst>
              </a:tr>
              <a:tr h="166293">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4056296861"/>
                  </a:ext>
                </a:extLst>
              </a:tr>
              <a:tr h="166293">
                <a:tc>
                  <a:txBody>
                    <a:bodyPr/>
                    <a:lstStyle/>
                    <a:p>
                      <a:pPr algn="l" fontAlgn="b">
                        <a:buNone/>
                      </a:pPr>
                      <a:r>
                        <a:rPr lang="en-GB" sz="1000" u="sng" strike="noStrike">
                          <a:effectLst/>
                        </a:rPr>
                        <a:t>SAF misinformation</a:t>
                      </a:r>
                      <a:endParaRPr lang="en-GB" sz="1000" b="1" i="0" u="sng"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598709209"/>
                  </a:ext>
                </a:extLst>
              </a:tr>
              <a:tr h="166293">
                <a:tc>
                  <a:txBody>
                    <a:bodyPr/>
                    <a:lstStyle/>
                    <a:p>
                      <a:pPr algn="l" fontAlgn="ctr">
                        <a:buNone/>
                      </a:pPr>
                      <a:r>
                        <a:rPr lang="en-GB" sz="1000" u="sng" strike="noStrike">
                          <a:effectLst/>
                          <a:hlinkClick r:id="rId32"/>
                        </a:rPr>
                        <a:t>Biofuels Factsheet</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Stay Grounded</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May-25</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592942958"/>
                  </a:ext>
                </a:extLst>
              </a:tr>
              <a:tr h="166293">
                <a:tc>
                  <a:txBody>
                    <a:bodyPr/>
                    <a:lstStyle/>
                    <a:p>
                      <a:pPr algn="l" fontAlgn="ctr">
                        <a:buNone/>
                      </a:pPr>
                      <a:r>
                        <a:rPr lang="en-GB" sz="1000" u="sng" strike="noStrike">
                          <a:effectLst/>
                          <a:hlinkClick r:id="rId33"/>
                        </a:rPr>
                        <a:t>Biofuels globally emit more CO2 than the fossil fuels they replace</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T&amp;E</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Oct-25</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692520575"/>
                  </a:ext>
                </a:extLst>
              </a:tr>
              <a:tr h="166293">
                <a:tc>
                  <a:txBody>
                    <a:bodyPr/>
                    <a:lstStyle/>
                    <a:p>
                      <a:pPr algn="l" fontAlgn="ctr">
                        <a:buNone/>
                      </a:pPr>
                      <a:r>
                        <a:rPr lang="en-GB" sz="1000" u="sng" strike="noStrike">
                          <a:effectLst/>
                          <a:hlinkClick r:id="rId34"/>
                        </a:rPr>
                        <a:t>The aviation industry’s dirty tactics</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New Statesman</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a:effectLst/>
                        </a:rPr>
                        <a:t>Nov-25</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1514974613"/>
                  </a:ext>
                </a:extLst>
              </a:tr>
              <a:tr h="166293">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3631535168"/>
                  </a:ext>
                </a:extLst>
              </a:tr>
              <a:tr h="166293">
                <a:tc>
                  <a:txBody>
                    <a:bodyPr/>
                    <a:lstStyle/>
                    <a:p>
                      <a:pPr algn="l" fontAlgn="b">
                        <a:buNone/>
                      </a:pPr>
                      <a:r>
                        <a:rPr lang="en-GB" sz="1000" u="sng" strike="noStrike">
                          <a:effectLst/>
                        </a:rPr>
                        <a:t>Other</a:t>
                      </a:r>
                      <a:endParaRPr lang="en-GB" sz="1000" b="1" i="0" u="sng"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tc>
                  <a:txBody>
                    <a:bodyPr/>
                    <a:lstStyle/>
                    <a:p>
                      <a:pPr algn="l" fontAlgn="b">
                        <a:buNone/>
                      </a:pPr>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1216353190"/>
                  </a:ext>
                </a:extLst>
              </a:tr>
              <a:tr h="325033">
                <a:tc>
                  <a:txBody>
                    <a:bodyPr/>
                    <a:lstStyle/>
                    <a:p>
                      <a:pPr algn="l" fontAlgn="ctr">
                        <a:buNone/>
                      </a:pPr>
                      <a:r>
                        <a:rPr lang="en-GB" sz="1000" u="sng" strike="noStrike">
                          <a:effectLst/>
                          <a:hlinkClick r:id="rId35"/>
                        </a:rPr>
                        <a:t>OBR has warned that the costs of failing to achieve Net Zero will exceed those of achieving it</a:t>
                      </a:r>
                      <a:endParaRPr lang="en-GB" sz="1000" b="0" i="0" u="sng" strike="noStrike">
                        <a:solidFill>
                          <a:srgbClr val="0563C1"/>
                        </a:solidFill>
                        <a:effectLst/>
                        <a:latin typeface="Calibri" panose="020F0502020204030204" pitchFamily="34" charset="0"/>
                      </a:endParaRPr>
                    </a:p>
                  </a:txBody>
                  <a:tcPr marL="7252" marR="7252" marT="7252" marB="0" anchor="ctr"/>
                </a:tc>
                <a:tc>
                  <a:txBody>
                    <a:bodyPr/>
                    <a:lstStyle/>
                    <a:p>
                      <a:pPr algn="l" fontAlgn="ctr">
                        <a:buNone/>
                      </a:pPr>
                      <a:r>
                        <a:rPr lang="en-GB" sz="1000" u="none" strike="noStrike">
                          <a:effectLst/>
                        </a:rPr>
                        <a:t>Office of Budget Responsibility</a:t>
                      </a:r>
                      <a:endParaRPr lang="en-GB" sz="1000" b="0" i="0" u="none" strike="noStrike">
                        <a:solidFill>
                          <a:srgbClr val="000000"/>
                        </a:solidFill>
                        <a:effectLst/>
                        <a:latin typeface="Calibri" panose="020F0502020204030204" pitchFamily="34" charset="0"/>
                      </a:endParaRPr>
                    </a:p>
                  </a:txBody>
                  <a:tcPr marL="7252" marR="7252" marT="7252" marB="0" anchor="ctr"/>
                </a:tc>
                <a:tc>
                  <a:txBody>
                    <a:bodyPr/>
                    <a:lstStyle/>
                    <a:p>
                      <a:pPr algn="r" fontAlgn="b">
                        <a:buNone/>
                      </a:pPr>
                      <a:r>
                        <a:rPr lang="en-GB" sz="1000" u="none" strike="noStrike" dirty="0">
                          <a:effectLst/>
                        </a:rPr>
                        <a:t>Oct-21</a:t>
                      </a:r>
                      <a:endParaRPr lang="en-GB" sz="1000" b="0" i="0" u="none" strike="noStrike" dirty="0">
                        <a:solidFill>
                          <a:srgbClr val="000000"/>
                        </a:solidFill>
                        <a:effectLst/>
                        <a:latin typeface="Calibri" panose="020F0502020204030204" pitchFamily="34" charset="0"/>
                      </a:endParaRPr>
                    </a:p>
                  </a:txBody>
                  <a:tcPr marL="7252" marR="7252" marT="7252" marB="0" anchor="b"/>
                </a:tc>
                <a:extLst>
                  <a:ext uri="{0D108BD9-81ED-4DB2-BD59-A6C34878D82A}">
                    <a16:rowId xmlns:a16="http://schemas.microsoft.com/office/drawing/2014/main" val="2090992882"/>
                  </a:ext>
                </a:extLst>
              </a:tr>
            </a:tbl>
          </a:graphicData>
        </a:graphic>
      </p:graphicFrame>
      <p:sp>
        <p:nvSpPr>
          <p:cNvPr id="12" name="TextBox 11">
            <a:extLst>
              <a:ext uri="{FF2B5EF4-FFF2-40B4-BE49-F238E27FC236}">
                <a16:creationId xmlns:a16="http://schemas.microsoft.com/office/drawing/2014/main" id="{025FA00D-5AFA-A0F4-713F-4145303FB257}"/>
              </a:ext>
            </a:extLst>
          </p:cNvPr>
          <p:cNvSpPr txBox="1"/>
          <p:nvPr/>
        </p:nvSpPr>
        <p:spPr>
          <a:xfrm>
            <a:off x="716774" y="384435"/>
            <a:ext cx="10121831" cy="584775"/>
          </a:xfrm>
          <a:prstGeom prst="rect">
            <a:avLst/>
          </a:prstGeom>
          <a:noFill/>
        </p:spPr>
        <p:txBody>
          <a:bodyPr wrap="square" rtlCol="0">
            <a:spAutoFit/>
          </a:bodyPr>
          <a:lstStyle/>
          <a:p>
            <a:pPr lvl="0">
              <a:buSzPts val="1000"/>
              <a:tabLst>
                <a:tab pos="457200" algn="l"/>
              </a:tabLst>
            </a:pPr>
            <a:r>
              <a:rPr lang="en-GB" sz="3200" b="1" dirty="0"/>
              <a:t>Reference information</a:t>
            </a:r>
          </a:p>
        </p:txBody>
      </p:sp>
    </p:spTree>
    <p:extLst>
      <p:ext uri="{BB962C8B-B14F-4D97-AF65-F5344CB8AC3E}">
        <p14:creationId xmlns:p14="http://schemas.microsoft.com/office/powerpoint/2010/main" val="1506718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3D72A-71C6-1F92-8AE4-6D308110A0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5FECC2-9BF4-BCAC-25A0-3ADB769581D6}"/>
              </a:ext>
            </a:extLst>
          </p:cNvPr>
          <p:cNvSpPr txBox="1"/>
          <p:nvPr/>
        </p:nvSpPr>
        <p:spPr>
          <a:xfrm>
            <a:off x="1061374" y="1976949"/>
            <a:ext cx="10069251" cy="2693045"/>
          </a:xfrm>
          <a:prstGeom prst="rect">
            <a:avLst/>
          </a:prstGeom>
          <a:noFill/>
        </p:spPr>
        <p:txBody>
          <a:bodyPr wrap="square" rtlCol="0">
            <a:spAutoFit/>
          </a:bodyPr>
          <a:lstStyle/>
          <a:p>
            <a:pPr marL="342900" lvl="0" indent="-342900">
              <a:spcBef>
                <a:spcPts val="1200"/>
              </a:spcBef>
              <a:spcAft>
                <a:spcPts val="1200"/>
              </a:spcAft>
              <a:buSzPct val="100000"/>
              <a:buFont typeface="Symbol" panose="05050102010706020507" pitchFamily="18" charset="2"/>
              <a:buChar char=""/>
              <a:tabLst>
                <a:tab pos="457200" algn="l"/>
              </a:tabLst>
            </a:pPr>
            <a:r>
              <a:rPr lang="en-GB" sz="2400" b="1" dirty="0"/>
              <a:t>Environmental Impact Assessment</a:t>
            </a:r>
            <a:r>
              <a:rPr lang="en-GB" sz="2400" dirty="0"/>
              <a:t> – requires evaluation of </a:t>
            </a:r>
            <a:r>
              <a:rPr lang="en-GB" sz="2400" b="1" dirty="0"/>
              <a:t>all</a:t>
            </a:r>
            <a:r>
              <a:rPr lang="en-GB" sz="2400" dirty="0"/>
              <a:t> “significant” environmental impacts</a:t>
            </a:r>
            <a:endParaRPr lang="en-GB" sz="1000" dirty="0"/>
          </a:p>
          <a:p>
            <a:pPr marL="342900" lvl="0" indent="-342900">
              <a:spcBef>
                <a:spcPts val="1200"/>
              </a:spcBef>
              <a:spcAft>
                <a:spcPts val="600"/>
              </a:spcAft>
              <a:buSzPct val="100000"/>
              <a:buFont typeface="Symbol" panose="05050102010706020507" pitchFamily="18" charset="2"/>
              <a:buChar char=""/>
              <a:tabLst>
                <a:tab pos="457200" algn="l"/>
              </a:tabLst>
            </a:pPr>
            <a:r>
              <a:rPr lang="en-GB" sz="2400" b="1" dirty="0"/>
              <a:t>Planning application</a:t>
            </a:r>
          </a:p>
          <a:p>
            <a:pPr marL="1257300" lvl="2" indent="-342900">
              <a:buSzPct val="100000"/>
              <a:buFont typeface="Symbol" panose="05050102010706020507" pitchFamily="18" charset="2"/>
              <a:buChar char=""/>
              <a:tabLst>
                <a:tab pos="457200" algn="l"/>
              </a:tabLst>
            </a:pPr>
            <a:r>
              <a:rPr lang="en-GB" sz="2400" b="1" dirty="0"/>
              <a:t>The Gunning Principles</a:t>
            </a:r>
          </a:p>
          <a:p>
            <a:pPr marL="1257300" lvl="2" indent="-342900">
              <a:buSzPct val="100000"/>
              <a:buFont typeface="Symbol" panose="05050102010706020507" pitchFamily="18" charset="2"/>
              <a:buChar char=""/>
              <a:tabLst>
                <a:tab pos="457200" algn="l"/>
              </a:tabLst>
            </a:pPr>
            <a:r>
              <a:rPr lang="en-GB" sz="2400" b="1" dirty="0"/>
              <a:t>The Localism Act 2011</a:t>
            </a:r>
          </a:p>
          <a:p>
            <a:pPr marL="1257300" lvl="2" indent="-342900">
              <a:buSzPct val="100000"/>
              <a:buFont typeface="Symbol" panose="05050102010706020507" pitchFamily="18" charset="2"/>
              <a:buChar char=""/>
              <a:tabLst>
                <a:tab pos="457200" algn="l"/>
              </a:tabLst>
            </a:pPr>
            <a:r>
              <a:rPr lang="en-GB" sz="2400" dirty="0"/>
              <a:t>“</a:t>
            </a:r>
            <a:r>
              <a:rPr lang="en-GB" sz="2400" b="1" dirty="0"/>
              <a:t>Meaningful and independent consultation</a:t>
            </a:r>
            <a:r>
              <a:rPr lang="en-GB" sz="2400" dirty="0"/>
              <a:t>” of more than 21 days</a:t>
            </a:r>
          </a:p>
        </p:txBody>
      </p:sp>
      <p:sp>
        <p:nvSpPr>
          <p:cNvPr id="2" name="Slide Number Placeholder 5">
            <a:extLst>
              <a:ext uri="{FF2B5EF4-FFF2-40B4-BE49-F238E27FC236}">
                <a16:creationId xmlns:a16="http://schemas.microsoft.com/office/drawing/2014/main" id="{0AB245A8-78D4-3956-7A90-224D93F1F378}"/>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3</a:t>
            </a:fld>
            <a:r>
              <a:rPr lang="en-GB" dirty="0"/>
              <a:t>/22</a:t>
            </a:r>
          </a:p>
        </p:txBody>
      </p:sp>
      <p:pic>
        <p:nvPicPr>
          <p:cNvPr id="6" name="Picture 5">
            <a:extLst>
              <a:ext uri="{FF2B5EF4-FFF2-40B4-BE49-F238E27FC236}">
                <a16:creationId xmlns:a16="http://schemas.microsoft.com/office/drawing/2014/main" id="{C381ED54-80CB-5326-D9ED-F56CA2C110AC}"/>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B1131909-F6D5-1CEC-D2E0-56EDB52E3EAB}"/>
              </a:ext>
            </a:extLst>
          </p:cNvPr>
          <p:cNvSpPr txBox="1"/>
          <p:nvPr/>
        </p:nvSpPr>
        <p:spPr>
          <a:xfrm>
            <a:off x="631049" y="360768"/>
            <a:ext cx="10634933" cy="584775"/>
          </a:xfrm>
          <a:prstGeom prst="rect">
            <a:avLst/>
          </a:prstGeom>
          <a:noFill/>
        </p:spPr>
        <p:txBody>
          <a:bodyPr wrap="square" rtlCol="0">
            <a:spAutoFit/>
          </a:bodyPr>
          <a:lstStyle/>
          <a:p>
            <a:pPr lvl="0">
              <a:buSzPts val="1000"/>
              <a:tabLst>
                <a:tab pos="457200" algn="l"/>
              </a:tabLst>
            </a:pPr>
            <a:r>
              <a:rPr lang="en-GB" sz="3200" b="1" dirty="0"/>
              <a:t>Planning process</a:t>
            </a:r>
          </a:p>
        </p:txBody>
      </p:sp>
      <p:sp>
        <p:nvSpPr>
          <p:cNvPr id="5" name="TextBox 4">
            <a:extLst>
              <a:ext uri="{FF2B5EF4-FFF2-40B4-BE49-F238E27FC236}">
                <a16:creationId xmlns:a16="http://schemas.microsoft.com/office/drawing/2014/main" id="{DC79A199-8337-E28E-5FE4-42E5979A96CB}"/>
              </a:ext>
            </a:extLst>
          </p:cNvPr>
          <p:cNvSpPr txBox="1"/>
          <p:nvPr/>
        </p:nvSpPr>
        <p:spPr>
          <a:xfrm>
            <a:off x="913889" y="1153072"/>
            <a:ext cx="10069251" cy="523220"/>
          </a:xfrm>
          <a:prstGeom prst="rect">
            <a:avLst/>
          </a:prstGeom>
          <a:noFill/>
        </p:spPr>
        <p:txBody>
          <a:bodyPr wrap="square">
            <a:spAutoFit/>
          </a:bodyPr>
          <a:lstStyle/>
          <a:p>
            <a:r>
              <a:rPr lang="en-GB" sz="2800" b="1" dirty="0"/>
              <a:t>Rushmoor Borough Council non-compliant at </a:t>
            </a:r>
            <a:r>
              <a:rPr lang="en-GB" sz="2800" b="1" u="sng" dirty="0"/>
              <a:t>every</a:t>
            </a:r>
            <a:r>
              <a:rPr lang="en-GB" sz="2800" b="1" dirty="0"/>
              <a:t> stage</a:t>
            </a:r>
            <a:endParaRPr lang="en-GB" sz="2800" dirty="0"/>
          </a:p>
        </p:txBody>
      </p:sp>
      <p:sp>
        <p:nvSpPr>
          <p:cNvPr id="11" name="TextBox 10">
            <a:extLst>
              <a:ext uri="{FF2B5EF4-FFF2-40B4-BE49-F238E27FC236}">
                <a16:creationId xmlns:a16="http://schemas.microsoft.com/office/drawing/2014/main" id="{EEED3414-ADDC-162B-AB25-E8A8C85D8B1A}"/>
              </a:ext>
            </a:extLst>
          </p:cNvPr>
          <p:cNvSpPr txBox="1"/>
          <p:nvPr/>
        </p:nvSpPr>
        <p:spPr>
          <a:xfrm>
            <a:off x="509095" y="5354637"/>
            <a:ext cx="11447553" cy="830997"/>
          </a:xfrm>
          <a:prstGeom prst="rect">
            <a:avLst/>
          </a:prstGeom>
          <a:noFill/>
        </p:spPr>
        <p:txBody>
          <a:bodyPr wrap="square">
            <a:spAutoFit/>
          </a:bodyPr>
          <a:lstStyle/>
          <a:p>
            <a:pPr algn="ctr"/>
            <a:r>
              <a:rPr lang="en-GB" sz="2400" b="1" u="sng" dirty="0"/>
              <a:t>It is unreasonable to think 2,500 pages of technical documentation can be evaluated and consulted upon in a few weeks, just before Christmas</a:t>
            </a:r>
            <a:endParaRPr lang="en-GB" sz="2400" u="sng" dirty="0"/>
          </a:p>
        </p:txBody>
      </p:sp>
    </p:spTree>
    <p:extLst>
      <p:ext uri="{BB962C8B-B14F-4D97-AF65-F5344CB8AC3E}">
        <p14:creationId xmlns:p14="http://schemas.microsoft.com/office/powerpoint/2010/main" val="3122223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BC8F5-2F09-BA6D-A9A3-560F3843D1D0}"/>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3E367883-CB5B-F483-0C81-C12C38034360}"/>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4</a:t>
            </a:fld>
            <a:r>
              <a:rPr lang="en-GB" dirty="0"/>
              <a:t>/22</a:t>
            </a:r>
          </a:p>
        </p:txBody>
      </p:sp>
      <p:pic>
        <p:nvPicPr>
          <p:cNvPr id="6" name="Picture 5">
            <a:extLst>
              <a:ext uri="{FF2B5EF4-FFF2-40B4-BE49-F238E27FC236}">
                <a16:creationId xmlns:a16="http://schemas.microsoft.com/office/drawing/2014/main" id="{C14B1A2B-C859-66B5-5D2D-24394E03BCAF}"/>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CC8A50B9-57E5-725E-97A7-CC2629C820B1}"/>
              </a:ext>
            </a:extLst>
          </p:cNvPr>
          <p:cNvSpPr txBox="1"/>
          <p:nvPr/>
        </p:nvSpPr>
        <p:spPr>
          <a:xfrm>
            <a:off x="631050" y="360768"/>
            <a:ext cx="3833692" cy="1077218"/>
          </a:xfrm>
          <a:prstGeom prst="rect">
            <a:avLst/>
          </a:prstGeom>
          <a:noFill/>
        </p:spPr>
        <p:txBody>
          <a:bodyPr wrap="square" rtlCol="0">
            <a:spAutoFit/>
          </a:bodyPr>
          <a:lstStyle/>
          <a:p>
            <a:pPr lvl="0">
              <a:buSzPts val="1000"/>
              <a:tabLst>
                <a:tab pos="457200" algn="l"/>
              </a:tabLst>
            </a:pPr>
            <a:r>
              <a:rPr lang="en-GB" sz="3200" b="1" dirty="0"/>
              <a:t>Planning Application scope</a:t>
            </a:r>
          </a:p>
        </p:txBody>
      </p:sp>
      <p:grpSp>
        <p:nvGrpSpPr>
          <p:cNvPr id="3" name="Group 2">
            <a:extLst>
              <a:ext uri="{FF2B5EF4-FFF2-40B4-BE49-F238E27FC236}">
                <a16:creationId xmlns:a16="http://schemas.microsoft.com/office/drawing/2014/main" id="{D4311FF3-637B-2278-3911-341D752BC651}"/>
              </a:ext>
            </a:extLst>
          </p:cNvPr>
          <p:cNvGrpSpPr/>
          <p:nvPr/>
        </p:nvGrpSpPr>
        <p:grpSpPr>
          <a:xfrm>
            <a:off x="4867156" y="231279"/>
            <a:ext cx="6815749" cy="6307633"/>
            <a:chOff x="4867156" y="231279"/>
            <a:chExt cx="6815749" cy="6307633"/>
          </a:xfrm>
        </p:grpSpPr>
        <p:pic>
          <p:nvPicPr>
            <p:cNvPr id="5" name="Picture 4">
              <a:extLst>
                <a:ext uri="{FF2B5EF4-FFF2-40B4-BE49-F238E27FC236}">
                  <a16:creationId xmlns:a16="http://schemas.microsoft.com/office/drawing/2014/main" id="{4D5F7A15-2B17-9877-9CB1-5C95F23C85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7156" y="231279"/>
              <a:ext cx="6815749" cy="6307633"/>
            </a:xfrm>
            <a:prstGeom prst="rect">
              <a:avLst/>
            </a:prstGeom>
          </p:spPr>
        </p:pic>
        <p:grpSp>
          <p:nvGrpSpPr>
            <p:cNvPr id="57" name="Group 56">
              <a:extLst>
                <a:ext uri="{FF2B5EF4-FFF2-40B4-BE49-F238E27FC236}">
                  <a16:creationId xmlns:a16="http://schemas.microsoft.com/office/drawing/2014/main" id="{090F9E0B-4631-9E80-54D8-B39F34A12F40}"/>
                </a:ext>
              </a:extLst>
            </p:cNvPr>
            <p:cNvGrpSpPr/>
            <p:nvPr/>
          </p:nvGrpSpPr>
          <p:grpSpPr>
            <a:xfrm>
              <a:off x="10313829" y="2540147"/>
              <a:ext cx="946542" cy="276999"/>
              <a:chOff x="8813549" y="404391"/>
              <a:chExt cx="946542" cy="276999"/>
            </a:xfrm>
          </p:grpSpPr>
          <p:sp>
            <p:nvSpPr>
              <p:cNvPr id="58" name="Rectangle 57">
                <a:extLst>
                  <a:ext uri="{FF2B5EF4-FFF2-40B4-BE49-F238E27FC236}">
                    <a16:creationId xmlns:a16="http://schemas.microsoft.com/office/drawing/2014/main" id="{E5F11FB9-E647-EA5F-1198-55386209FEE2}"/>
                  </a:ext>
                </a:extLst>
              </p:cNvPr>
              <p:cNvSpPr/>
              <p:nvPr/>
            </p:nvSpPr>
            <p:spPr>
              <a:xfrm>
                <a:off x="8813550" y="423641"/>
                <a:ext cx="946541" cy="238499"/>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a:extLst>
                  <a:ext uri="{FF2B5EF4-FFF2-40B4-BE49-F238E27FC236}">
                    <a16:creationId xmlns:a16="http://schemas.microsoft.com/office/drawing/2014/main" id="{E32522BF-3CA7-F668-0B53-FF3F59AE5BFB}"/>
                  </a:ext>
                </a:extLst>
              </p:cNvPr>
              <p:cNvSpPr txBox="1"/>
              <p:nvPr/>
            </p:nvSpPr>
            <p:spPr>
              <a:xfrm>
                <a:off x="8813549" y="404391"/>
                <a:ext cx="946541" cy="276999"/>
              </a:xfrm>
              <a:prstGeom prst="rect">
                <a:avLst/>
              </a:prstGeom>
              <a:noFill/>
            </p:spPr>
            <p:txBody>
              <a:bodyPr wrap="none" rtlCol="0">
                <a:spAutoFit/>
              </a:bodyPr>
              <a:lstStyle/>
              <a:p>
                <a:r>
                  <a:rPr lang="en-GB" sz="1200" b="1" dirty="0">
                    <a:solidFill>
                      <a:schemeClr val="bg1"/>
                    </a:solidFill>
                  </a:rPr>
                  <a:t>GUILDFORD</a:t>
                </a:r>
              </a:p>
            </p:txBody>
          </p:sp>
        </p:grpSp>
        <p:grpSp>
          <p:nvGrpSpPr>
            <p:cNvPr id="60" name="Group 59">
              <a:extLst>
                <a:ext uri="{FF2B5EF4-FFF2-40B4-BE49-F238E27FC236}">
                  <a16:creationId xmlns:a16="http://schemas.microsoft.com/office/drawing/2014/main" id="{D2345850-A78B-6905-0D51-42A26A43A5A4}"/>
                </a:ext>
              </a:extLst>
            </p:cNvPr>
            <p:cNvGrpSpPr/>
            <p:nvPr/>
          </p:nvGrpSpPr>
          <p:grpSpPr>
            <a:xfrm>
              <a:off x="7215832" y="3246595"/>
              <a:ext cx="852414" cy="276999"/>
              <a:chOff x="8813549" y="404390"/>
              <a:chExt cx="852414" cy="276999"/>
            </a:xfrm>
          </p:grpSpPr>
          <p:sp>
            <p:nvSpPr>
              <p:cNvPr id="61" name="Rectangle 60">
                <a:extLst>
                  <a:ext uri="{FF2B5EF4-FFF2-40B4-BE49-F238E27FC236}">
                    <a16:creationId xmlns:a16="http://schemas.microsoft.com/office/drawing/2014/main" id="{D281F909-6807-6BEC-6AA9-CF5317C78D58}"/>
                  </a:ext>
                </a:extLst>
              </p:cNvPr>
              <p:cNvSpPr/>
              <p:nvPr/>
            </p:nvSpPr>
            <p:spPr>
              <a:xfrm>
                <a:off x="8813550" y="423641"/>
                <a:ext cx="852413" cy="238499"/>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TextBox 61">
                <a:extLst>
                  <a:ext uri="{FF2B5EF4-FFF2-40B4-BE49-F238E27FC236}">
                    <a16:creationId xmlns:a16="http://schemas.microsoft.com/office/drawing/2014/main" id="{47DE548C-94FA-A920-9DB5-3C7E4413C87B}"/>
                  </a:ext>
                </a:extLst>
              </p:cNvPr>
              <p:cNvSpPr txBox="1"/>
              <p:nvPr/>
            </p:nvSpPr>
            <p:spPr>
              <a:xfrm>
                <a:off x="8813549" y="404390"/>
                <a:ext cx="852413" cy="276999"/>
              </a:xfrm>
              <a:prstGeom prst="rect">
                <a:avLst/>
              </a:prstGeom>
              <a:noFill/>
            </p:spPr>
            <p:txBody>
              <a:bodyPr wrap="none" rtlCol="0">
                <a:spAutoFit/>
              </a:bodyPr>
              <a:lstStyle/>
              <a:p>
                <a:r>
                  <a:rPr lang="en-GB" sz="1200" b="1" dirty="0">
                    <a:solidFill>
                      <a:schemeClr val="bg1"/>
                    </a:solidFill>
                  </a:rPr>
                  <a:t>FARNHAM</a:t>
                </a:r>
              </a:p>
            </p:txBody>
          </p:sp>
        </p:grpSp>
        <p:grpSp>
          <p:nvGrpSpPr>
            <p:cNvPr id="63" name="Group 62">
              <a:extLst>
                <a:ext uri="{FF2B5EF4-FFF2-40B4-BE49-F238E27FC236}">
                  <a16:creationId xmlns:a16="http://schemas.microsoft.com/office/drawing/2014/main" id="{98793801-4603-DB55-6298-54A53BD0318E}"/>
                </a:ext>
              </a:extLst>
            </p:cNvPr>
            <p:cNvGrpSpPr/>
            <p:nvPr/>
          </p:nvGrpSpPr>
          <p:grpSpPr>
            <a:xfrm>
              <a:off x="8398872" y="5607586"/>
              <a:ext cx="960519" cy="276999"/>
              <a:chOff x="8813551" y="404391"/>
              <a:chExt cx="960519" cy="276999"/>
            </a:xfrm>
          </p:grpSpPr>
          <p:sp>
            <p:nvSpPr>
              <p:cNvPr id="64" name="Rectangle 63">
                <a:extLst>
                  <a:ext uri="{FF2B5EF4-FFF2-40B4-BE49-F238E27FC236}">
                    <a16:creationId xmlns:a16="http://schemas.microsoft.com/office/drawing/2014/main" id="{FF01CE04-E70E-A496-3652-BCB170AB529D}"/>
                  </a:ext>
                </a:extLst>
              </p:cNvPr>
              <p:cNvSpPr/>
              <p:nvPr/>
            </p:nvSpPr>
            <p:spPr>
              <a:xfrm>
                <a:off x="8813551" y="423641"/>
                <a:ext cx="932353" cy="238499"/>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TextBox 64">
                <a:extLst>
                  <a:ext uri="{FF2B5EF4-FFF2-40B4-BE49-F238E27FC236}">
                    <a16:creationId xmlns:a16="http://schemas.microsoft.com/office/drawing/2014/main" id="{65178CAB-D436-7133-B5D4-5961F3167BB6}"/>
                  </a:ext>
                </a:extLst>
              </p:cNvPr>
              <p:cNvSpPr txBox="1"/>
              <p:nvPr/>
            </p:nvSpPr>
            <p:spPr>
              <a:xfrm>
                <a:off x="8813551" y="404391"/>
                <a:ext cx="960519" cy="276999"/>
              </a:xfrm>
              <a:prstGeom prst="rect">
                <a:avLst/>
              </a:prstGeom>
              <a:noFill/>
            </p:spPr>
            <p:txBody>
              <a:bodyPr wrap="none" rtlCol="0">
                <a:spAutoFit/>
              </a:bodyPr>
              <a:lstStyle/>
              <a:p>
                <a:r>
                  <a:rPr lang="en-GB" sz="1200" b="1" dirty="0">
                    <a:solidFill>
                      <a:schemeClr val="bg1"/>
                    </a:solidFill>
                  </a:rPr>
                  <a:t>HASLEMERE</a:t>
                </a:r>
              </a:p>
            </p:txBody>
          </p:sp>
        </p:grpSp>
        <p:grpSp>
          <p:nvGrpSpPr>
            <p:cNvPr id="66" name="Group 65">
              <a:extLst>
                <a:ext uri="{FF2B5EF4-FFF2-40B4-BE49-F238E27FC236}">
                  <a16:creationId xmlns:a16="http://schemas.microsoft.com/office/drawing/2014/main" id="{F9DFB037-D968-1819-BC92-6507AAA9A6D4}"/>
                </a:ext>
              </a:extLst>
            </p:cNvPr>
            <p:cNvGrpSpPr/>
            <p:nvPr/>
          </p:nvGrpSpPr>
          <p:grpSpPr>
            <a:xfrm>
              <a:off x="5149421" y="4459365"/>
              <a:ext cx="615178" cy="276999"/>
              <a:chOff x="2445460" y="4497403"/>
              <a:chExt cx="615178" cy="276999"/>
            </a:xfrm>
          </p:grpSpPr>
          <p:sp>
            <p:nvSpPr>
              <p:cNvPr id="67" name="Rectangle 66">
                <a:extLst>
                  <a:ext uri="{FF2B5EF4-FFF2-40B4-BE49-F238E27FC236}">
                    <a16:creationId xmlns:a16="http://schemas.microsoft.com/office/drawing/2014/main" id="{B8111F13-031D-F20D-6761-1D347D5C5DEE}"/>
                  </a:ext>
                </a:extLst>
              </p:cNvPr>
              <p:cNvSpPr/>
              <p:nvPr/>
            </p:nvSpPr>
            <p:spPr>
              <a:xfrm>
                <a:off x="2445460" y="4516601"/>
                <a:ext cx="610103" cy="238499"/>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2DED9BCF-7957-5DDF-EE74-0F43AD177F3D}"/>
                  </a:ext>
                </a:extLst>
              </p:cNvPr>
              <p:cNvSpPr txBox="1"/>
              <p:nvPr/>
            </p:nvSpPr>
            <p:spPr>
              <a:xfrm>
                <a:off x="2450535" y="4497403"/>
                <a:ext cx="610103" cy="276999"/>
              </a:xfrm>
              <a:prstGeom prst="rect">
                <a:avLst/>
              </a:prstGeom>
              <a:noFill/>
            </p:spPr>
            <p:txBody>
              <a:bodyPr wrap="none" rtlCol="0">
                <a:spAutoFit/>
              </a:bodyPr>
              <a:lstStyle/>
              <a:p>
                <a:r>
                  <a:rPr lang="en-GB" sz="1200" b="1" dirty="0">
                    <a:solidFill>
                      <a:schemeClr val="bg1"/>
                    </a:solidFill>
                  </a:rPr>
                  <a:t>ALTON</a:t>
                </a:r>
              </a:p>
            </p:txBody>
          </p:sp>
        </p:grpSp>
        <p:grpSp>
          <p:nvGrpSpPr>
            <p:cNvPr id="72" name="Group 71">
              <a:extLst>
                <a:ext uri="{FF2B5EF4-FFF2-40B4-BE49-F238E27FC236}">
                  <a16:creationId xmlns:a16="http://schemas.microsoft.com/office/drawing/2014/main" id="{685F8702-873E-1D9F-CA73-619D8A09CA3B}"/>
                </a:ext>
              </a:extLst>
            </p:cNvPr>
            <p:cNvGrpSpPr/>
            <p:nvPr/>
          </p:nvGrpSpPr>
          <p:grpSpPr>
            <a:xfrm>
              <a:off x="5159566" y="1709097"/>
              <a:ext cx="599958" cy="276999"/>
              <a:chOff x="8629850" y="941475"/>
              <a:chExt cx="599958" cy="276999"/>
            </a:xfrm>
          </p:grpSpPr>
          <p:sp>
            <p:nvSpPr>
              <p:cNvPr id="73" name="Rectangle 72">
                <a:extLst>
                  <a:ext uri="{FF2B5EF4-FFF2-40B4-BE49-F238E27FC236}">
                    <a16:creationId xmlns:a16="http://schemas.microsoft.com/office/drawing/2014/main" id="{5F497028-B46F-E6A0-1A11-338BB0271BD4}"/>
                  </a:ext>
                </a:extLst>
              </p:cNvPr>
              <p:cNvSpPr/>
              <p:nvPr/>
            </p:nvSpPr>
            <p:spPr>
              <a:xfrm>
                <a:off x="8629851" y="968400"/>
                <a:ext cx="599957" cy="215701"/>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TextBox 73">
                <a:extLst>
                  <a:ext uri="{FF2B5EF4-FFF2-40B4-BE49-F238E27FC236}">
                    <a16:creationId xmlns:a16="http://schemas.microsoft.com/office/drawing/2014/main" id="{6DCFE8A6-AE74-4AB8-5D79-2DFAFB0EDB51}"/>
                  </a:ext>
                </a:extLst>
              </p:cNvPr>
              <p:cNvSpPr txBox="1"/>
              <p:nvPr/>
            </p:nvSpPr>
            <p:spPr>
              <a:xfrm>
                <a:off x="8629850" y="941475"/>
                <a:ext cx="575799" cy="276999"/>
              </a:xfrm>
              <a:prstGeom prst="rect">
                <a:avLst/>
              </a:prstGeom>
              <a:noFill/>
            </p:spPr>
            <p:txBody>
              <a:bodyPr wrap="none" rtlCol="0">
                <a:spAutoFit/>
              </a:bodyPr>
              <a:lstStyle/>
              <a:p>
                <a:r>
                  <a:rPr lang="en-GB" sz="1200" b="1" dirty="0">
                    <a:solidFill>
                      <a:schemeClr val="bg1"/>
                    </a:solidFill>
                  </a:rPr>
                  <a:t>HOOK</a:t>
                </a:r>
              </a:p>
            </p:txBody>
          </p:sp>
        </p:grpSp>
        <p:grpSp>
          <p:nvGrpSpPr>
            <p:cNvPr id="75" name="Group 74">
              <a:extLst>
                <a:ext uri="{FF2B5EF4-FFF2-40B4-BE49-F238E27FC236}">
                  <a16:creationId xmlns:a16="http://schemas.microsoft.com/office/drawing/2014/main" id="{60D83D3D-9DAE-06D8-59AE-665358011F6B}"/>
                </a:ext>
              </a:extLst>
            </p:cNvPr>
            <p:cNvGrpSpPr/>
            <p:nvPr/>
          </p:nvGrpSpPr>
          <p:grpSpPr>
            <a:xfrm>
              <a:off x="10657182" y="1110189"/>
              <a:ext cx="753659" cy="285149"/>
              <a:chOff x="9789581" y="849151"/>
              <a:chExt cx="753659" cy="285149"/>
            </a:xfrm>
          </p:grpSpPr>
          <p:sp>
            <p:nvSpPr>
              <p:cNvPr id="76" name="Rectangle 75">
                <a:extLst>
                  <a:ext uri="{FF2B5EF4-FFF2-40B4-BE49-F238E27FC236}">
                    <a16:creationId xmlns:a16="http://schemas.microsoft.com/office/drawing/2014/main" id="{126C5C4E-1F5B-5ECF-763A-D0C2CC1D0E3D}"/>
                  </a:ext>
                </a:extLst>
              </p:cNvPr>
              <p:cNvSpPr/>
              <p:nvPr/>
            </p:nvSpPr>
            <p:spPr>
              <a:xfrm>
                <a:off x="9789581" y="849151"/>
                <a:ext cx="684768" cy="230824"/>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TextBox 76">
                <a:extLst>
                  <a:ext uri="{FF2B5EF4-FFF2-40B4-BE49-F238E27FC236}">
                    <a16:creationId xmlns:a16="http://schemas.microsoft.com/office/drawing/2014/main" id="{46B52CD9-A569-B9E2-288A-273CE169582A}"/>
                  </a:ext>
                </a:extLst>
              </p:cNvPr>
              <p:cNvSpPr txBox="1"/>
              <p:nvPr/>
            </p:nvSpPr>
            <p:spPr>
              <a:xfrm>
                <a:off x="9791368" y="857301"/>
                <a:ext cx="751872" cy="276999"/>
              </a:xfrm>
              <a:prstGeom prst="rect">
                <a:avLst/>
              </a:prstGeom>
              <a:noFill/>
            </p:spPr>
            <p:txBody>
              <a:bodyPr wrap="none" rtlCol="0">
                <a:spAutoFit/>
              </a:bodyPr>
              <a:lstStyle/>
              <a:p>
                <a:r>
                  <a:rPr lang="en-GB" sz="1200" b="1" dirty="0">
                    <a:solidFill>
                      <a:schemeClr val="bg1"/>
                    </a:solidFill>
                  </a:rPr>
                  <a:t>WOKING</a:t>
                </a:r>
              </a:p>
            </p:txBody>
          </p:sp>
        </p:grpSp>
        <p:grpSp>
          <p:nvGrpSpPr>
            <p:cNvPr id="78" name="Group 77">
              <a:extLst>
                <a:ext uri="{FF2B5EF4-FFF2-40B4-BE49-F238E27FC236}">
                  <a16:creationId xmlns:a16="http://schemas.microsoft.com/office/drawing/2014/main" id="{8067FB57-59D9-198C-3132-26B788F718BF}"/>
                </a:ext>
              </a:extLst>
            </p:cNvPr>
            <p:cNvGrpSpPr/>
            <p:nvPr/>
          </p:nvGrpSpPr>
          <p:grpSpPr>
            <a:xfrm>
              <a:off x="6096000" y="2678646"/>
              <a:ext cx="875305" cy="276999"/>
              <a:chOff x="6274252" y="1973137"/>
              <a:chExt cx="875305" cy="276999"/>
            </a:xfrm>
          </p:grpSpPr>
          <p:sp>
            <p:nvSpPr>
              <p:cNvPr id="79" name="Rectangle 78">
                <a:extLst>
                  <a:ext uri="{FF2B5EF4-FFF2-40B4-BE49-F238E27FC236}">
                    <a16:creationId xmlns:a16="http://schemas.microsoft.com/office/drawing/2014/main" id="{2BC0E08E-5300-93BD-52E9-9B70EEE2E912}"/>
                  </a:ext>
                </a:extLst>
              </p:cNvPr>
              <p:cNvSpPr/>
              <p:nvPr/>
            </p:nvSpPr>
            <p:spPr>
              <a:xfrm>
                <a:off x="6274253" y="1980811"/>
                <a:ext cx="875304" cy="25775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TextBox 79">
                <a:extLst>
                  <a:ext uri="{FF2B5EF4-FFF2-40B4-BE49-F238E27FC236}">
                    <a16:creationId xmlns:a16="http://schemas.microsoft.com/office/drawing/2014/main" id="{77BD727D-922F-36FE-97BC-F57727F392FA}"/>
                  </a:ext>
                </a:extLst>
              </p:cNvPr>
              <p:cNvSpPr txBox="1"/>
              <p:nvPr/>
            </p:nvSpPr>
            <p:spPr>
              <a:xfrm>
                <a:off x="6274252" y="1973137"/>
                <a:ext cx="875304" cy="276999"/>
              </a:xfrm>
              <a:prstGeom prst="rect">
                <a:avLst/>
              </a:prstGeom>
              <a:noFill/>
            </p:spPr>
            <p:txBody>
              <a:bodyPr wrap="none" rtlCol="0">
                <a:spAutoFit/>
              </a:bodyPr>
              <a:lstStyle/>
              <a:p>
                <a:r>
                  <a:rPr lang="en-GB" sz="1200" b="1" dirty="0">
                    <a:solidFill>
                      <a:schemeClr val="bg1"/>
                    </a:solidFill>
                  </a:rPr>
                  <a:t>CRONDALL</a:t>
                </a:r>
              </a:p>
            </p:txBody>
          </p:sp>
        </p:grpSp>
        <p:grpSp>
          <p:nvGrpSpPr>
            <p:cNvPr id="87" name="Group 86">
              <a:extLst>
                <a:ext uri="{FF2B5EF4-FFF2-40B4-BE49-F238E27FC236}">
                  <a16:creationId xmlns:a16="http://schemas.microsoft.com/office/drawing/2014/main" id="{02C52136-93BF-3F9F-4B58-DB6403B8D357}"/>
                </a:ext>
              </a:extLst>
            </p:cNvPr>
            <p:cNvGrpSpPr/>
            <p:nvPr/>
          </p:nvGrpSpPr>
          <p:grpSpPr>
            <a:xfrm>
              <a:off x="6594473" y="5206578"/>
              <a:ext cx="875303" cy="269082"/>
              <a:chOff x="9789581" y="833469"/>
              <a:chExt cx="766740" cy="276999"/>
            </a:xfrm>
          </p:grpSpPr>
          <p:sp>
            <p:nvSpPr>
              <p:cNvPr id="88" name="Rectangle 87">
                <a:extLst>
                  <a:ext uri="{FF2B5EF4-FFF2-40B4-BE49-F238E27FC236}">
                    <a16:creationId xmlns:a16="http://schemas.microsoft.com/office/drawing/2014/main" id="{2ACE7492-7501-24EC-3662-22A3490CA624}"/>
                  </a:ext>
                </a:extLst>
              </p:cNvPr>
              <p:cNvSpPr/>
              <p:nvPr/>
            </p:nvSpPr>
            <p:spPr>
              <a:xfrm>
                <a:off x="9789581" y="849151"/>
                <a:ext cx="684768" cy="230824"/>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TextBox 88">
                <a:extLst>
                  <a:ext uri="{FF2B5EF4-FFF2-40B4-BE49-F238E27FC236}">
                    <a16:creationId xmlns:a16="http://schemas.microsoft.com/office/drawing/2014/main" id="{3AF2CEEF-50E6-B150-6D08-7E0DBB6D9AA4}"/>
                  </a:ext>
                </a:extLst>
              </p:cNvPr>
              <p:cNvSpPr txBox="1"/>
              <p:nvPr/>
            </p:nvSpPr>
            <p:spPr>
              <a:xfrm>
                <a:off x="9791368" y="833469"/>
                <a:ext cx="764953" cy="276999"/>
              </a:xfrm>
              <a:prstGeom prst="rect">
                <a:avLst/>
              </a:prstGeom>
              <a:noFill/>
            </p:spPr>
            <p:txBody>
              <a:bodyPr wrap="none" rtlCol="0">
                <a:spAutoFit/>
              </a:bodyPr>
              <a:lstStyle/>
              <a:p>
                <a:r>
                  <a:rPr lang="en-GB" sz="1200" b="1" dirty="0">
                    <a:solidFill>
                      <a:schemeClr val="bg1"/>
                    </a:solidFill>
                  </a:rPr>
                  <a:t>BORDON</a:t>
                </a:r>
              </a:p>
            </p:txBody>
          </p:sp>
        </p:grpSp>
      </p:grpSp>
    </p:spTree>
    <p:extLst>
      <p:ext uri="{BB962C8B-B14F-4D97-AF65-F5344CB8AC3E}">
        <p14:creationId xmlns:p14="http://schemas.microsoft.com/office/powerpoint/2010/main" val="2254238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0B2CE-19A2-D54D-C59E-5BD5E3579188}"/>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ADE0FFE-B518-3842-F168-074016AAE6D6}"/>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5</a:t>
            </a:fld>
            <a:r>
              <a:rPr lang="en-GB" dirty="0"/>
              <a:t>/22</a:t>
            </a:r>
          </a:p>
        </p:txBody>
      </p:sp>
      <p:pic>
        <p:nvPicPr>
          <p:cNvPr id="6" name="Picture 5">
            <a:extLst>
              <a:ext uri="{FF2B5EF4-FFF2-40B4-BE49-F238E27FC236}">
                <a16:creationId xmlns:a16="http://schemas.microsoft.com/office/drawing/2014/main" id="{114E5F1C-86E0-0C12-6862-067C3E81219A}"/>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7079A065-1297-1A2B-823B-5B1F4CC5BDB2}"/>
              </a:ext>
            </a:extLst>
          </p:cNvPr>
          <p:cNvSpPr txBox="1"/>
          <p:nvPr/>
        </p:nvSpPr>
        <p:spPr>
          <a:xfrm>
            <a:off x="631049" y="360768"/>
            <a:ext cx="10422774" cy="584775"/>
          </a:xfrm>
          <a:prstGeom prst="rect">
            <a:avLst/>
          </a:prstGeom>
          <a:noFill/>
        </p:spPr>
        <p:txBody>
          <a:bodyPr wrap="square" rtlCol="0">
            <a:spAutoFit/>
          </a:bodyPr>
          <a:lstStyle/>
          <a:p>
            <a:pPr lvl="0">
              <a:buSzPts val="1000"/>
              <a:tabLst>
                <a:tab pos="457200" algn="l"/>
              </a:tabLst>
            </a:pPr>
            <a:r>
              <a:rPr lang="en-GB" sz="3200" b="1" dirty="0"/>
              <a:t>Do the benefits outweigh the disbenefits?</a:t>
            </a:r>
          </a:p>
        </p:txBody>
      </p:sp>
      <p:sp>
        <p:nvSpPr>
          <p:cNvPr id="33" name="Isosceles Triangle 32">
            <a:extLst>
              <a:ext uri="{FF2B5EF4-FFF2-40B4-BE49-F238E27FC236}">
                <a16:creationId xmlns:a16="http://schemas.microsoft.com/office/drawing/2014/main" id="{AC67C114-3B07-F9D8-263A-834E088FFD07}"/>
              </a:ext>
            </a:extLst>
          </p:cNvPr>
          <p:cNvSpPr/>
          <p:nvPr/>
        </p:nvSpPr>
        <p:spPr>
          <a:xfrm>
            <a:off x="5841357" y="4086173"/>
            <a:ext cx="505428" cy="891251"/>
          </a:xfrm>
          <a:prstGeom prst="triangl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FBF2F201-29FE-AAE9-E2E8-757DDABA2E95}"/>
              </a:ext>
            </a:extLst>
          </p:cNvPr>
          <p:cNvSpPr/>
          <p:nvPr/>
        </p:nvSpPr>
        <p:spPr>
          <a:xfrm>
            <a:off x="1390891" y="3870357"/>
            <a:ext cx="9410218" cy="13889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a:extLst>
              <a:ext uri="{FF2B5EF4-FFF2-40B4-BE49-F238E27FC236}">
                <a16:creationId xmlns:a16="http://schemas.microsoft.com/office/drawing/2014/main" id="{B1499802-79C9-AD5D-57C0-FE8FEBC3206F}"/>
              </a:ext>
            </a:extLst>
          </p:cNvPr>
          <p:cNvSpPr txBox="1"/>
          <p:nvPr/>
        </p:nvSpPr>
        <p:spPr>
          <a:xfrm>
            <a:off x="631049" y="1946513"/>
            <a:ext cx="3918637" cy="1569660"/>
          </a:xfrm>
          <a:prstGeom prst="rect">
            <a:avLst/>
          </a:prstGeom>
          <a:noFill/>
        </p:spPr>
        <p:txBody>
          <a:bodyPr wrap="none" rtlCol="0">
            <a:spAutoFit/>
          </a:bodyPr>
          <a:lstStyle/>
          <a:p>
            <a:pPr marL="285750" indent="-285750">
              <a:buFont typeface="Arial" panose="020B0604020202020204" pitchFamily="34" charset="0"/>
              <a:buChar char="•"/>
            </a:pPr>
            <a:r>
              <a:rPr lang="en-GB" sz="2400" dirty="0"/>
              <a:t>Financial benefit to airport</a:t>
            </a:r>
          </a:p>
          <a:p>
            <a:pPr marL="285750" indent="-285750">
              <a:buFont typeface="Arial" panose="020B0604020202020204" pitchFamily="34" charset="0"/>
              <a:buChar char="•"/>
            </a:pPr>
            <a:r>
              <a:rPr lang="en-GB" sz="2400" dirty="0"/>
              <a:t>Revenue to Borough</a:t>
            </a:r>
          </a:p>
          <a:p>
            <a:pPr marL="285750" indent="-285750">
              <a:buFont typeface="Arial" panose="020B0604020202020204" pitchFamily="34" charset="0"/>
              <a:buChar char="•"/>
            </a:pPr>
            <a:r>
              <a:rPr lang="en-GB" sz="2400" dirty="0"/>
              <a:t>Employment</a:t>
            </a:r>
            <a:r>
              <a:rPr lang="en-GB" sz="2400" baseline="30000" dirty="0"/>
              <a:t>2</a:t>
            </a:r>
          </a:p>
          <a:p>
            <a:pPr marL="285750" indent="-285750">
              <a:buFont typeface="Arial" panose="020B0604020202020204" pitchFamily="34" charset="0"/>
              <a:buChar char="•"/>
            </a:pPr>
            <a:r>
              <a:rPr lang="en-GB" sz="2400" dirty="0"/>
              <a:t>Financial benefit to UK PLC</a:t>
            </a:r>
            <a:r>
              <a:rPr lang="en-GB" sz="2400" baseline="30000" dirty="0"/>
              <a:t>1</a:t>
            </a:r>
          </a:p>
        </p:txBody>
      </p:sp>
      <p:sp>
        <p:nvSpPr>
          <p:cNvPr id="36" name="TextBox 35">
            <a:extLst>
              <a:ext uri="{FF2B5EF4-FFF2-40B4-BE49-F238E27FC236}">
                <a16:creationId xmlns:a16="http://schemas.microsoft.com/office/drawing/2014/main" id="{9EB41E08-BF2E-FC9D-0B7F-8F1C69564E41}"/>
              </a:ext>
            </a:extLst>
          </p:cNvPr>
          <p:cNvSpPr txBox="1"/>
          <p:nvPr/>
        </p:nvSpPr>
        <p:spPr>
          <a:xfrm>
            <a:off x="7578135" y="1761847"/>
            <a:ext cx="4162934" cy="1938992"/>
          </a:xfrm>
          <a:prstGeom prst="rect">
            <a:avLst/>
          </a:prstGeom>
          <a:noFill/>
        </p:spPr>
        <p:txBody>
          <a:bodyPr wrap="none" rtlCol="0">
            <a:spAutoFit/>
          </a:bodyPr>
          <a:lstStyle/>
          <a:p>
            <a:pPr marL="285750" indent="-285750">
              <a:buFont typeface="Arial" panose="020B0604020202020204" pitchFamily="34" charset="0"/>
              <a:buChar char="•"/>
            </a:pPr>
            <a:r>
              <a:rPr lang="en-GB" sz="2400" dirty="0"/>
              <a:t>Health harm</a:t>
            </a:r>
            <a:r>
              <a:rPr lang="en-GB" sz="2400" baseline="30000" dirty="0"/>
              <a:t>1</a:t>
            </a:r>
          </a:p>
          <a:p>
            <a:pPr marL="285750" indent="-285750">
              <a:buFont typeface="Arial" panose="020B0604020202020204" pitchFamily="34" charset="0"/>
              <a:buChar char="•"/>
            </a:pPr>
            <a:r>
              <a:rPr lang="en-GB" sz="2400" dirty="0"/>
              <a:t>Children’s education harm</a:t>
            </a:r>
          </a:p>
          <a:p>
            <a:pPr marL="285750" indent="-285750">
              <a:buFont typeface="Arial" panose="020B0604020202020204" pitchFamily="34" charset="0"/>
              <a:buChar char="•"/>
            </a:pPr>
            <a:r>
              <a:rPr lang="en-GB" sz="2400" dirty="0"/>
              <a:t>Loss of amenity</a:t>
            </a:r>
          </a:p>
          <a:p>
            <a:pPr marL="285750" indent="-285750">
              <a:buFont typeface="Arial" panose="020B0604020202020204" pitchFamily="34" charset="0"/>
              <a:buChar char="•"/>
            </a:pPr>
            <a:r>
              <a:rPr lang="en-GB" sz="2400" dirty="0"/>
              <a:t>Environmental harm</a:t>
            </a:r>
          </a:p>
          <a:p>
            <a:pPr marL="285750" indent="-285750">
              <a:buFont typeface="Arial" panose="020B0604020202020204" pitchFamily="34" charset="0"/>
              <a:buChar char="•"/>
            </a:pPr>
            <a:r>
              <a:rPr lang="en-GB" sz="2400" dirty="0"/>
              <a:t>Reduction in property values</a:t>
            </a:r>
            <a:r>
              <a:rPr lang="en-GB" sz="2400" baseline="30000" dirty="0"/>
              <a:t>2</a:t>
            </a:r>
          </a:p>
        </p:txBody>
      </p:sp>
      <p:sp>
        <p:nvSpPr>
          <p:cNvPr id="37" name="TextBox 36">
            <a:extLst>
              <a:ext uri="{FF2B5EF4-FFF2-40B4-BE49-F238E27FC236}">
                <a16:creationId xmlns:a16="http://schemas.microsoft.com/office/drawing/2014/main" id="{17F6A4E1-2AB1-07B8-1433-58E00A24BF67}"/>
              </a:ext>
            </a:extLst>
          </p:cNvPr>
          <p:cNvSpPr txBox="1"/>
          <p:nvPr/>
        </p:nvSpPr>
        <p:spPr>
          <a:xfrm>
            <a:off x="6959635" y="4133026"/>
            <a:ext cx="4622765" cy="1384995"/>
          </a:xfrm>
          <a:prstGeom prst="rect">
            <a:avLst/>
          </a:prstGeom>
          <a:noFill/>
        </p:spPr>
        <p:txBody>
          <a:bodyPr wrap="square">
            <a:spAutoFit/>
          </a:bodyPr>
          <a:lstStyle/>
          <a:p>
            <a:pPr lvl="0">
              <a:buSzPts val="1000"/>
              <a:tabLst>
                <a:tab pos="457200" algn="l"/>
              </a:tabLst>
            </a:pPr>
            <a:r>
              <a:rPr lang="en-GB" sz="1400" dirty="0"/>
              <a:t>1) 28 – 36,000 deaths. </a:t>
            </a:r>
            <a:r>
              <a:rPr lang="en-GB" sz="1400" b="1" dirty="0">
                <a:solidFill>
                  <a:srgbClr val="FF0000"/>
                </a:solidFill>
              </a:rPr>
              <a:t>£1.6bn cost/year</a:t>
            </a:r>
          </a:p>
          <a:p>
            <a:pPr lvl="0">
              <a:buSzPts val="1000"/>
              <a:tabLst>
                <a:tab pos="457200" algn="l"/>
              </a:tabLst>
            </a:pPr>
            <a:r>
              <a:rPr lang="en-GB" sz="1400" b="1" dirty="0">
                <a:hlinkClick r:id="rId4"/>
              </a:rPr>
              <a:t>www.gov.uk/government/publications/air-pollution-applying-all-our-health/air-pollution-applying-all-our-health</a:t>
            </a:r>
            <a:endParaRPr lang="en-GB" sz="1400" b="1" dirty="0"/>
          </a:p>
          <a:p>
            <a:pPr>
              <a:buSzPts val="1000"/>
              <a:tabLst>
                <a:tab pos="457200" algn="l"/>
              </a:tabLst>
            </a:pPr>
            <a:endParaRPr lang="en-GB" sz="1400" dirty="0"/>
          </a:p>
          <a:p>
            <a:pPr>
              <a:buSzPts val="1000"/>
              <a:tabLst>
                <a:tab pos="457200" algn="l"/>
              </a:tabLst>
            </a:pPr>
            <a:r>
              <a:rPr lang="en-GB" sz="1400" dirty="0"/>
              <a:t>2) 1% reduction in average property value of houses under flightpaths = </a:t>
            </a:r>
            <a:r>
              <a:rPr lang="en-GB" sz="1400" b="1" dirty="0">
                <a:solidFill>
                  <a:srgbClr val="FF0000"/>
                </a:solidFill>
              </a:rPr>
              <a:t>£1bn</a:t>
            </a:r>
          </a:p>
        </p:txBody>
      </p:sp>
      <p:sp>
        <p:nvSpPr>
          <p:cNvPr id="38" name="TextBox 37">
            <a:extLst>
              <a:ext uri="{FF2B5EF4-FFF2-40B4-BE49-F238E27FC236}">
                <a16:creationId xmlns:a16="http://schemas.microsoft.com/office/drawing/2014/main" id="{E97FD238-987F-6DB2-103F-70379BA54E29}"/>
              </a:ext>
            </a:extLst>
          </p:cNvPr>
          <p:cNvSpPr txBox="1"/>
          <p:nvPr/>
        </p:nvSpPr>
        <p:spPr>
          <a:xfrm>
            <a:off x="1390891" y="1207817"/>
            <a:ext cx="2060485" cy="584775"/>
          </a:xfrm>
          <a:prstGeom prst="rect">
            <a:avLst/>
          </a:prstGeom>
          <a:noFill/>
        </p:spPr>
        <p:txBody>
          <a:bodyPr wrap="square" rtlCol="0">
            <a:spAutoFit/>
          </a:bodyPr>
          <a:lstStyle/>
          <a:p>
            <a:pPr lvl="0">
              <a:buSzPts val="1000"/>
              <a:tabLst>
                <a:tab pos="457200" algn="l"/>
              </a:tabLst>
            </a:pPr>
            <a:r>
              <a:rPr lang="en-GB" sz="3200" b="1" dirty="0"/>
              <a:t>Benefits</a:t>
            </a:r>
          </a:p>
        </p:txBody>
      </p:sp>
      <p:sp>
        <p:nvSpPr>
          <p:cNvPr id="39" name="TextBox 38">
            <a:extLst>
              <a:ext uri="{FF2B5EF4-FFF2-40B4-BE49-F238E27FC236}">
                <a16:creationId xmlns:a16="http://schemas.microsoft.com/office/drawing/2014/main" id="{2440E95C-8AD7-0143-3665-B25CA97C4C04}"/>
              </a:ext>
            </a:extLst>
          </p:cNvPr>
          <p:cNvSpPr txBox="1"/>
          <p:nvPr/>
        </p:nvSpPr>
        <p:spPr>
          <a:xfrm>
            <a:off x="7908787" y="1207816"/>
            <a:ext cx="2519423" cy="584775"/>
          </a:xfrm>
          <a:prstGeom prst="rect">
            <a:avLst/>
          </a:prstGeom>
          <a:noFill/>
        </p:spPr>
        <p:txBody>
          <a:bodyPr wrap="square" rtlCol="0">
            <a:spAutoFit/>
          </a:bodyPr>
          <a:lstStyle/>
          <a:p>
            <a:pPr lvl="0">
              <a:buSzPts val="1000"/>
              <a:tabLst>
                <a:tab pos="457200" algn="l"/>
              </a:tabLst>
            </a:pPr>
            <a:r>
              <a:rPr lang="en-GB" sz="3200" b="1" dirty="0"/>
              <a:t>Dis-benefits</a:t>
            </a:r>
          </a:p>
        </p:txBody>
      </p:sp>
      <p:sp>
        <p:nvSpPr>
          <p:cNvPr id="40" name="TextBox 39">
            <a:extLst>
              <a:ext uri="{FF2B5EF4-FFF2-40B4-BE49-F238E27FC236}">
                <a16:creationId xmlns:a16="http://schemas.microsoft.com/office/drawing/2014/main" id="{C27413F5-C2B7-B5A0-B548-4FF5A16A6829}"/>
              </a:ext>
            </a:extLst>
          </p:cNvPr>
          <p:cNvSpPr txBox="1"/>
          <p:nvPr/>
        </p:nvSpPr>
        <p:spPr>
          <a:xfrm>
            <a:off x="1059445" y="5580733"/>
            <a:ext cx="10069251" cy="523220"/>
          </a:xfrm>
          <a:prstGeom prst="rect">
            <a:avLst/>
          </a:prstGeom>
          <a:noFill/>
        </p:spPr>
        <p:txBody>
          <a:bodyPr wrap="square">
            <a:spAutoFit/>
          </a:bodyPr>
          <a:lstStyle/>
          <a:p>
            <a:pPr algn="ctr"/>
            <a:r>
              <a:rPr lang="en-GB" sz="2800" b="1" dirty="0"/>
              <a:t>None of the disbenefits are included</a:t>
            </a:r>
            <a:endParaRPr lang="en-GB" sz="2800" dirty="0"/>
          </a:p>
        </p:txBody>
      </p:sp>
      <p:sp>
        <p:nvSpPr>
          <p:cNvPr id="41" name="TextBox 40">
            <a:extLst>
              <a:ext uri="{FF2B5EF4-FFF2-40B4-BE49-F238E27FC236}">
                <a16:creationId xmlns:a16="http://schemas.microsoft.com/office/drawing/2014/main" id="{70309C78-C2C1-83F6-4FD4-E1F8E7C075FA}"/>
              </a:ext>
            </a:extLst>
          </p:cNvPr>
          <p:cNvSpPr txBox="1"/>
          <p:nvPr/>
        </p:nvSpPr>
        <p:spPr>
          <a:xfrm>
            <a:off x="439551" y="4119482"/>
            <a:ext cx="5232365" cy="523220"/>
          </a:xfrm>
          <a:prstGeom prst="rect">
            <a:avLst/>
          </a:prstGeom>
          <a:noFill/>
        </p:spPr>
        <p:txBody>
          <a:bodyPr wrap="square">
            <a:spAutoFit/>
          </a:bodyPr>
          <a:lstStyle/>
          <a:p>
            <a:pPr lvl="0">
              <a:buSzPts val="1000"/>
              <a:tabLst>
                <a:tab pos="457200" algn="l"/>
              </a:tabLst>
            </a:pPr>
            <a:r>
              <a:rPr lang="en-GB" sz="1400" dirty="0"/>
              <a:t>1) Additional £540m over 20 years </a:t>
            </a:r>
            <a:r>
              <a:rPr lang="en-GB" sz="1400" b="1" dirty="0">
                <a:solidFill>
                  <a:srgbClr val="00B050"/>
                </a:solidFill>
              </a:rPr>
              <a:t>(£80m/year)</a:t>
            </a:r>
          </a:p>
          <a:p>
            <a:pPr lvl="0">
              <a:buSzPts val="1000"/>
              <a:tabLst>
                <a:tab pos="457200" algn="l"/>
              </a:tabLst>
            </a:pPr>
            <a:r>
              <a:rPr lang="en-GB" sz="1400" dirty="0"/>
              <a:t>2) Additional </a:t>
            </a:r>
            <a:r>
              <a:rPr lang="en-GB" sz="1400" b="1" dirty="0">
                <a:solidFill>
                  <a:srgbClr val="00B050"/>
                </a:solidFill>
              </a:rPr>
              <a:t>650 jobs </a:t>
            </a:r>
            <a:r>
              <a:rPr lang="en-GB" sz="1400" dirty="0"/>
              <a:t>by 2034</a:t>
            </a:r>
          </a:p>
        </p:txBody>
      </p:sp>
    </p:spTree>
    <p:extLst>
      <p:ext uri="{BB962C8B-B14F-4D97-AF65-F5344CB8AC3E}">
        <p14:creationId xmlns:p14="http://schemas.microsoft.com/office/powerpoint/2010/main" val="2364764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BAAE9-A347-0B4A-49E4-8875AB80E9D6}"/>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59FB077-D0EA-7EDC-C518-B79EC7784092}"/>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6</a:t>
            </a:fld>
            <a:r>
              <a:rPr lang="en-GB" dirty="0"/>
              <a:t>/22</a:t>
            </a:r>
          </a:p>
        </p:txBody>
      </p:sp>
      <p:pic>
        <p:nvPicPr>
          <p:cNvPr id="6" name="Picture 5">
            <a:extLst>
              <a:ext uri="{FF2B5EF4-FFF2-40B4-BE49-F238E27FC236}">
                <a16:creationId xmlns:a16="http://schemas.microsoft.com/office/drawing/2014/main" id="{3814AE8E-3FF8-EC3A-4FA7-E1B46B201F60}"/>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DA236861-4FF8-D872-FF07-56C84F7D21EA}"/>
              </a:ext>
            </a:extLst>
          </p:cNvPr>
          <p:cNvSpPr txBox="1"/>
          <p:nvPr/>
        </p:nvSpPr>
        <p:spPr>
          <a:xfrm>
            <a:off x="631049" y="360768"/>
            <a:ext cx="10694176" cy="584775"/>
          </a:xfrm>
          <a:prstGeom prst="rect">
            <a:avLst/>
          </a:prstGeom>
          <a:noFill/>
        </p:spPr>
        <p:txBody>
          <a:bodyPr wrap="square" rtlCol="0">
            <a:spAutoFit/>
          </a:bodyPr>
          <a:lstStyle/>
          <a:p>
            <a:pPr>
              <a:buSzPts val="1000"/>
              <a:tabLst>
                <a:tab pos="457200" algn="l"/>
              </a:tabLst>
            </a:pPr>
            <a:r>
              <a:rPr lang="en-GB" sz="3200" b="1" dirty="0"/>
              <a:t>York Aviation’s “Need Case” and “The King’s New Clothes”</a:t>
            </a:r>
          </a:p>
        </p:txBody>
      </p:sp>
      <p:sp>
        <p:nvSpPr>
          <p:cNvPr id="4" name="TextBox 3">
            <a:extLst>
              <a:ext uri="{FF2B5EF4-FFF2-40B4-BE49-F238E27FC236}">
                <a16:creationId xmlns:a16="http://schemas.microsoft.com/office/drawing/2014/main" id="{D411BF4D-1EE0-9834-129A-89B2DA46EACF}"/>
              </a:ext>
            </a:extLst>
          </p:cNvPr>
          <p:cNvSpPr txBox="1"/>
          <p:nvPr/>
        </p:nvSpPr>
        <p:spPr>
          <a:xfrm>
            <a:off x="666750" y="1306476"/>
            <a:ext cx="10953750" cy="3939540"/>
          </a:xfrm>
          <a:prstGeom prst="rect">
            <a:avLst/>
          </a:prstGeom>
          <a:noFill/>
        </p:spPr>
        <p:txBody>
          <a:bodyPr wrap="square">
            <a:spAutoFit/>
          </a:bodyPr>
          <a:lstStyle/>
          <a:p>
            <a:pPr>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Aft>
                <a:spcPts val="12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Vast amounts of information without providing base data e.g. survey of airport business park tenants</a:t>
            </a:r>
          </a:p>
          <a:p>
            <a:pPr marL="800100" lvl="1" indent="-342900">
              <a:spcAft>
                <a:spcPts val="12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Uses reports that pre-date Covid, unpublished green papers, cherry-picks comments to suit its narrative and quotes from reports produced by the aviation industry – Turkeys voting for Christmas?</a:t>
            </a:r>
          </a:p>
          <a:p>
            <a:pPr marL="800100" lvl="1" indent="-342900">
              <a:spcAft>
                <a:spcPts val="1200"/>
              </a:spcAft>
              <a:buFont typeface="Symbol" panose="05050102010706020507" pitchFamily="18" charset="2"/>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spcAft>
                <a:spcPts val="1200"/>
              </a:spcAft>
              <a:buFont typeface="Symbol" panose="05050102010706020507" pitchFamily="18" charset="2"/>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1">
              <a:spcAft>
                <a:spcPts val="1200"/>
              </a:spcAft>
            </a:pP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2" name="Picture 21">
            <a:extLst>
              <a:ext uri="{FF2B5EF4-FFF2-40B4-BE49-F238E27FC236}">
                <a16:creationId xmlns:a16="http://schemas.microsoft.com/office/drawing/2014/main" id="{12D7289B-3DC2-BF70-8A88-FE896303CA0F}"/>
              </a:ext>
            </a:extLst>
          </p:cNvPr>
          <p:cNvPicPr>
            <a:picLocks noChangeAspect="1"/>
          </p:cNvPicPr>
          <p:nvPr/>
        </p:nvPicPr>
        <p:blipFill>
          <a:blip r:embed="rId4"/>
          <a:stretch>
            <a:fillRect/>
          </a:stretch>
        </p:blipFill>
        <p:spPr>
          <a:xfrm>
            <a:off x="7594388" y="3570067"/>
            <a:ext cx="3930862" cy="3027323"/>
          </a:xfrm>
          <a:prstGeom prst="rect">
            <a:avLst/>
          </a:prstGeom>
        </p:spPr>
      </p:pic>
      <p:sp>
        <p:nvSpPr>
          <p:cNvPr id="24" name="TextBox 23">
            <a:extLst>
              <a:ext uri="{FF2B5EF4-FFF2-40B4-BE49-F238E27FC236}">
                <a16:creationId xmlns:a16="http://schemas.microsoft.com/office/drawing/2014/main" id="{F55D3742-DB1E-442B-4081-A6F6050EF9EF}"/>
              </a:ext>
            </a:extLst>
          </p:cNvPr>
          <p:cNvSpPr txBox="1"/>
          <p:nvPr/>
        </p:nvSpPr>
        <p:spPr>
          <a:xfrm>
            <a:off x="631049" y="3674934"/>
            <a:ext cx="6597065" cy="2246769"/>
          </a:xfrm>
          <a:prstGeom prst="rect">
            <a:avLst/>
          </a:prstGeom>
          <a:noFill/>
        </p:spPr>
        <p:txBody>
          <a:bodyPr wrap="square">
            <a:spAutoFit/>
          </a:bodyPr>
          <a:lstStyle/>
          <a:p>
            <a:pPr marL="800100" lvl="1" indent="-342900">
              <a:spcAft>
                <a:spcPts val="12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Claims no additional emissions from infrastructure – because built last year</a:t>
            </a:r>
          </a:p>
          <a:p>
            <a:pPr marL="800100" lvl="1" indent="-342900">
              <a:spcAft>
                <a:spcPts val="12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Factors applied to assumptions, applied to sub-sets of data, based on models</a:t>
            </a:r>
          </a:p>
          <a:p>
            <a:pPr marL="800100" lvl="1" indent="-342900">
              <a:spcAft>
                <a:spcPts val="1200"/>
              </a:spcAft>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Implies correlation is the same as causation</a:t>
            </a:r>
          </a:p>
        </p:txBody>
      </p:sp>
    </p:spTree>
    <p:extLst>
      <p:ext uri="{BB962C8B-B14F-4D97-AF65-F5344CB8AC3E}">
        <p14:creationId xmlns:p14="http://schemas.microsoft.com/office/powerpoint/2010/main" val="480791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84809-990C-8141-C14D-F6D2E08FA137}"/>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A46F08CC-D29A-BFCD-B1B7-B72BBC37A6B1}"/>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7</a:t>
            </a:fld>
            <a:r>
              <a:rPr lang="en-GB" dirty="0"/>
              <a:t>/22</a:t>
            </a:r>
          </a:p>
        </p:txBody>
      </p:sp>
      <p:pic>
        <p:nvPicPr>
          <p:cNvPr id="6" name="Picture 5">
            <a:extLst>
              <a:ext uri="{FF2B5EF4-FFF2-40B4-BE49-F238E27FC236}">
                <a16:creationId xmlns:a16="http://schemas.microsoft.com/office/drawing/2014/main" id="{83D32656-7DC7-7266-15A2-087C978208DE}"/>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89C2B242-4511-4632-263F-22D1EC3E2B18}"/>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What the airport is claiming</a:t>
            </a:r>
          </a:p>
        </p:txBody>
      </p:sp>
      <p:sp>
        <p:nvSpPr>
          <p:cNvPr id="4" name="TextBox 3">
            <a:extLst>
              <a:ext uri="{FF2B5EF4-FFF2-40B4-BE49-F238E27FC236}">
                <a16:creationId xmlns:a16="http://schemas.microsoft.com/office/drawing/2014/main" id="{EDCECEE0-39A0-59CE-1E29-51A2FEA646FC}"/>
              </a:ext>
            </a:extLst>
          </p:cNvPr>
          <p:cNvSpPr txBox="1"/>
          <p:nvPr/>
        </p:nvSpPr>
        <p:spPr>
          <a:xfrm>
            <a:off x="765858" y="1237226"/>
            <a:ext cx="10243595" cy="4801314"/>
          </a:xfrm>
          <a:prstGeom prst="rect">
            <a:avLst/>
          </a:prstGeom>
          <a:noFill/>
        </p:spPr>
        <p:txBody>
          <a:bodyPr wrap="square">
            <a:spAutoFit/>
          </a:bodyPr>
          <a:lstStyle/>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t>
            </a:r>
            <a:r>
              <a:rPr lang="en-GB" sz="2400" b="1" i="1" dirty="0">
                <a:effectLst/>
                <a:latin typeface="Calibri" panose="020F0502020204030204" pitchFamily="34" charset="0"/>
                <a:ea typeface="Calibri" panose="020F0502020204030204" pitchFamily="34" charset="0"/>
                <a:cs typeface="Times New Roman" panose="02020603050405020304" pitchFamily="18" charset="0"/>
              </a:rPr>
              <a:t>The airport brings employment to the area</a:t>
            </a:r>
            <a:r>
              <a:rPr lang="en-GB" sz="2400" dirty="0">
                <a:effectLst/>
                <a:latin typeface="Calibri" panose="020F0502020204030204" pitchFamily="34" charset="0"/>
                <a:ea typeface="Calibri" panose="020F0502020204030204" pitchFamily="34" charset="0"/>
                <a:cs typeface="Times New Roman" panose="02020603050405020304" pitchFamily="18" charset="0"/>
              </a:rPr>
              <a:t>”</a:t>
            </a:r>
          </a:p>
          <a:p>
            <a:pPr>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b="1" dirty="0">
                <a:effectLst/>
                <a:latin typeface="Calibri" panose="020F0502020204030204" pitchFamily="34" charset="0"/>
                <a:ea typeface="Calibri" panose="020F0502020204030204" pitchFamily="34" charset="0"/>
                <a:cs typeface="Times New Roman" panose="02020603050405020304" pitchFamily="18" charset="0"/>
              </a:rPr>
              <a:t>Not the </a:t>
            </a:r>
            <a:r>
              <a:rPr lang="en-GB" sz="2400" b="1" dirty="0">
                <a:latin typeface="Calibri" panose="020F0502020204030204" pitchFamily="34" charset="0"/>
                <a:ea typeface="Calibri" panose="020F0502020204030204" pitchFamily="34" charset="0"/>
                <a:cs typeface="Times New Roman" panose="02020603050405020304" pitchFamily="18" charset="0"/>
              </a:rPr>
              <a:t>biggest employer</a:t>
            </a:r>
            <a:r>
              <a:rPr lang="en-GB" sz="2400" dirty="0">
                <a:latin typeface="Calibri" panose="020F0502020204030204" pitchFamily="34" charset="0"/>
                <a:ea typeface="Calibri" panose="020F0502020204030204" pitchFamily="34" charset="0"/>
                <a:cs typeface="Times New Roman" panose="02020603050405020304" pitchFamily="18" charset="0"/>
              </a:rPr>
              <a:t>. </a:t>
            </a:r>
            <a:r>
              <a:rPr lang="en-GB" sz="2400" dirty="0">
                <a:effectLst/>
                <a:latin typeface="Calibri" panose="020F0502020204030204" pitchFamily="34" charset="0"/>
                <a:ea typeface="Calibri" panose="020F0502020204030204" pitchFamily="34" charset="0"/>
                <a:cs typeface="Times New Roman" panose="02020603050405020304" pitchFamily="18" charset="0"/>
              </a:rPr>
              <a:t>Employs about 200 people – most are low-skilled. </a:t>
            </a:r>
            <a:r>
              <a:rPr lang="en-GB" sz="2400" dirty="0">
                <a:latin typeface="Calibri" panose="020F0502020204030204" pitchFamily="34" charset="0"/>
                <a:ea typeface="Calibri" panose="020F0502020204030204" pitchFamily="34" charset="0"/>
                <a:cs typeface="Times New Roman" panose="02020603050405020304" pitchFamily="18" charset="0"/>
              </a:rPr>
              <a:t>Half the airport’s revenue is from fuel sales</a:t>
            </a:r>
          </a:p>
          <a:p>
            <a:pPr marL="800100" lvl="1" indent="-342900">
              <a:buFont typeface="Symbol" panose="05050102010706020507" pitchFamily="18" charset="2"/>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Just a handful of the 70 businesses on the airport business park have any connection with or use of private jets</a:t>
            </a:r>
          </a:p>
          <a:p>
            <a:pPr marL="800100" lvl="1" indent="-342900">
              <a:buFont typeface="Symbol" panose="05050102010706020507" pitchFamily="18" charset="2"/>
              <a:buChar char=""/>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latin typeface="Calibri" panose="020F0502020204030204" pitchFamily="34" charset="0"/>
                <a:ea typeface="Calibri" panose="020F0502020204030204" pitchFamily="34" charset="0"/>
                <a:cs typeface="Times New Roman" panose="02020603050405020304" pitchFamily="18" charset="0"/>
              </a:rPr>
              <a:t>Local taxis &amp; hotel accommodation for flight crew, food catering, aircraft maintenance are the businesses that benefit</a:t>
            </a:r>
          </a:p>
          <a:p>
            <a:pPr marL="800100" lvl="1" indent="-342900">
              <a:buFont typeface="Symbol" panose="05050102010706020507" pitchFamily="18" charset="2"/>
              <a:buChar char=""/>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Transport (M3, M4, rail, Heathrow) and proximity of tech/service businesses attract other businesses to the area – not access to private jets</a:t>
            </a:r>
          </a:p>
        </p:txBody>
      </p:sp>
      <p:grpSp>
        <p:nvGrpSpPr>
          <p:cNvPr id="10" name="Group 9">
            <a:extLst>
              <a:ext uri="{FF2B5EF4-FFF2-40B4-BE49-F238E27FC236}">
                <a16:creationId xmlns:a16="http://schemas.microsoft.com/office/drawing/2014/main" id="{31893CE8-3A87-AE32-C797-7D706A21A9C2}"/>
              </a:ext>
            </a:extLst>
          </p:cNvPr>
          <p:cNvGrpSpPr/>
          <p:nvPr/>
        </p:nvGrpSpPr>
        <p:grpSpPr>
          <a:xfrm rot="2113526">
            <a:off x="9236597" y="771501"/>
            <a:ext cx="2407534" cy="1077218"/>
            <a:chOff x="8079129" y="451413"/>
            <a:chExt cx="2407534" cy="1077218"/>
          </a:xfrm>
        </p:grpSpPr>
        <p:sp>
          <p:nvSpPr>
            <p:cNvPr id="9" name="Rectangle 8">
              <a:extLst>
                <a:ext uri="{FF2B5EF4-FFF2-40B4-BE49-F238E27FC236}">
                  <a16:creationId xmlns:a16="http://schemas.microsoft.com/office/drawing/2014/main" id="{FB23B4D2-5A25-5AAE-F6AD-8DB6423504F3}"/>
                </a:ext>
              </a:extLst>
            </p:cNvPr>
            <p:cNvSpPr/>
            <p:nvPr/>
          </p:nvSpPr>
          <p:spPr>
            <a:xfrm>
              <a:off x="8079129" y="451413"/>
              <a:ext cx="2407534" cy="10772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70B89774-8AD9-D73D-E310-DD5338FBD370}"/>
                </a:ext>
              </a:extLst>
            </p:cNvPr>
            <p:cNvSpPr txBox="1"/>
            <p:nvPr/>
          </p:nvSpPr>
          <p:spPr>
            <a:xfrm>
              <a:off x="8281160" y="451413"/>
              <a:ext cx="1984839" cy="1077218"/>
            </a:xfrm>
            <a:prstGeom prst="rect">
              <a:avLst/>
            </a:prstGeom>
            <a:noFill/>
          </p:spPr>
          <p:txBody>
            <a:bodyPr wrap="none" rtlCol="0">
              <a:spAutoFit/>
            </a:bodyPr>
            <a:lstStyle/>
            <a:p>
              <a:pPr algn="ctr"/>
              <a:r>
                <a:rPr lang="en-GB" sz="3200" b="1" dirty="0">
                  <a:solidFill>
                    <a:schemeClr val="bg1"/>
                  </a:solidFill>
                </a:rPr>
                <a:t>Fact Check</a:t>
              </a:r>
            </a:p>
            <a:p>
              <a:pPr algn="ctr"/>
              <a:r>
                <a:rPr lang="en-GB" sz="3200" b="1" dirty="0">
                  <a:solidFill>
                    <a:schemeClr val="bg1"/>
                  </a:solidFill>
                </a:rPr>
                <a:t>Wrong!</a:t>
              </a:r>
            </a:p>
          </p:txBody>
        </p:sp>
      </p:grpSp>
    </p:spTree>
    <p:extLst>
      <p:ext uri="{BB962C8B-B14F-4D97-AF65-F5344CB8AC3E}">
        <p14:creationId xmlns:p14="http://schemas.microsoft.com/office/powerpoint/2010/main" val="1791218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98BF4-381D-8EB8-F899-C0EC69C1A66A}"/>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45F5226-D695-D55A-0474-58CC7BF94409}"/>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8</a:t>
            </a:fld>
            <a:r>
              <a:rPr lang="en-GB" dirty="0"/>
              <a:t>/22</a:t>
            </a:r>
          </a:p>
        </p:txBody>
      </p:sp>
      <p:pic>
        <p:nvPicPr>
          <p:cNvPr id="6" name="Picture 5">
            <a:extLst>
              <a:ext uri="{FF2B5EF4-FFF2-40B4-BE49-F238E27FC236}">
                <a16:creationId xmlns:a16="http://schemas.microsoft.com/office/drawing/2014/main" id="{18147647-4E8A-5F6B-050B-44B71B5BBAE1}"/>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C05E51F7-DF22-6CAE-D5F0-5BA09B42AFC8}"/>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Companies House data - 2024</a:t>
            </a:r>
          </a:p>
        </p:txBody>
      </p:sp>
      <p:sp>
        <p:nvSpPr>
          <p:cNvPr id="4" name="TextBox 3">
            <a:extLst>
              <a:ext uri="{FF2B5EF4-FFF2-40B4-BE49-F238E27FC236}">
                <a16:creationId xmlns:a16="http://schemas.microsoft.com/office/drawing/2014/main" id="{992A810B-D3FB-5094-C77B-202B71E2022B}"/>
              </a:ext>
            </a:extLst>
          </p:cNvPr>
          <p:cNvSpPr txBox="1"/>
          <p:nvPr/>
        </p:nvSpPr>
        <p:spPr>
          <a:xfrm>
            <a:off x="9468204" y="4103356"/>
            <a:ext cx="2321701" cy="461665"/>
          </a:xfrm>
          <a:prstGeom prst="rect">
            <a:avLst/>
          </a:prstGeom>
          <a:noFill/>
        </p:spPr>
        <p:txBody>
          <a:bodyPr wrap="square">
            <a:spAutoFit/>
          </a:bodyPr>
          <a:lstStyle/>
          <a:p>
            <a:pPr algn="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110 employees</a:t>
            </a:r>
          </a:p>
        </p:txBody>
      </p:sp>
      <p:pic>
        <p:nvPicPr>
          <p:cNvPr id="5" name="Picture 4">
            <a:extLst>
              <a:ext uri="{FF2B5EF4-FFF2-40B4-BE49-F238E27FC236}">
                <a16:creationId xmlns:a16="http://schemas.microsoft.com/office/drawing/2014/main" id="{599E8F77-FEDA-944D-C131-B4A2CD5EA5CE}"/>
              </a:ext>
            </a:extLst>
          </p:cNvPr>
          <p:cNvPicPr>
            <a:picLocks noChangeAspect="1"/>
          </p:cNvPicPr>
          <p:nvPr/>
        </p:nvPicPr>
        <p:blipFill>
          <a:blip r:embed="rId4"/>
          <a:stretch>
            <a:fillRect/>
          </a:stretch>
        </p:blipFill>
        <p:spPr>
          <a:xfrm>
            <a:off x="579291" y="3977787"/>
            <a:ext cx="1928014" cy="881260"/>
          </a:xfrm>
          <a:prstGeom prst="rect">
            <a:avLst/>
          </a:prstGeom>
        </p:spPr>
      </p:pic>
      <p:sp>
        <p:nvSpPr>
          <p:cNvPr id="13" name="TextBox 12">
            <a:extLst>
              <a:ext uri="{FF2B5EF4-FFF2-40B4-BE49-F238E27FC236}">
                <a16:creationId xmlns:a16="http://schemas.microsoft.com/office/drawing/2014/main" id="{2ABBACD8-A1DF-ECDB-851C-DEEF22B7AAC8}"/>
              </a:ext>
            </a:extLst>
          </p:cNvPr>
          <p:cNvSpPr txBox="1"/>
          <p:nvPr/>
        </p:nvSpPr>
        <p:spPr>
          <a:xfrm>
            <a:off x="2745600" y="3977787"/>
            <a:ext cx="6407926" cy="830997"/>
          </a:xfrm>
          <a:prstGeom prst="rect">
            <a:avLst/>
          </a:prstGeom>
          <a:noFill/>
        </p:spPr>
        <p:txBody>
          <a:bodyPr wrap="square">
            <a:spAutoFit/>
          </a:bodyPr>
          <a:lstStyle/>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company incurred a </a:t>
            </a: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loss</a:t>
            </a:r>
            <a:r>
              <a:rPr lang="en-GB" sz="2400" dirty="0">
                <a:effectLst/>
                <a:latin typeface="Calibri" panose="020F0502020204030204" pitchFamily="34" charset="0"/>
                <a:ea typeface="Calibri" panose="020F0502020204030204" pitchFamily="34" charset="0"/>
                <a:cs typeface="Times New Roman" panose="02020603050405020304" pitchFamily="18" charset="0"/>
              </a:rPr>
              <a:t> after taxation totalling </a:t>
            </a: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£1,824,237 </a:t>
            </a:r>
            <a:r>
              <a:rPr lang="en-GB" sz="2400" dirty="0">
                <a:effectLst/>
                <a:latin typeface="Calibri" panose="020F0502020204030204" pitchFamily="34" charset="0"/>
                <a:ea typeface="Calibri" panose="020F0502020204030204" pitchFamily="34" charset="0"/>
                <a:cs typeface="Times New Roman" panose="02020603050405020304" pitchFamily="18" charset="0"/>
              </a:rPr>
              <a:t>with liabilities of £3,562,636”</a:t>
            </a:r>
          </a:p>
        </p:txBody>
      </p:sp>
      <p:pic>
        <p:nvPicPr>
          <p:cNvPr id="17" name="Picture 16">
            <a:extLst>
              <a:ext uri="{FF2B5EF4-FFF2-40B4-BE49-F238E27FC236}">
                <a16:creationId xmlns:a16="http://schemas.microsoft.com/office/drawing/2014/main" id="{7EF61CF1-51F9-7C79-C73A-240878B7D772}"/>
              </a:ext>
            </a:extLst>
          </p:cNvPr>
          <p:cNvPicPr>
            <a:picLocks noChangeAspect="1"/>
          </p:cNvPicPr>
          <p:nvPr/>
        </p:nvPicPr>
        <p:blipFill>
          <a:blip r:embed="rId5"/>
          <a:stretch>
            <a:fillRect/>
          </a:stretch>
        </p:blipFill>
        <p:spPr>
          <a:xfrm>
            <a:off x="358038" y="5360397"/>
            <a:ext cx="2737587" cy="540175"/>
          </a:xfrm>
          <a:prstGeom prst="rect">
            <a:avLst/>
          </a:prstGeom>
        </p:spPr>
      </p:pic>
      <p:sp>
        <p:nvSpPr>
          <p:cNvPr id="18" name="TextBox 17">
            <a:extLst>
              <a:ext uri="{FF2B5EF4-FFF2-40B4-BE49-F238E27FC236}">
                <a16:creationId xmlns:a16="http://schemas.microsoft.com/office/drawing/2014/main" id="{DA34EE06-B5F4-C51C-7929-79C252332320}"/>
              </a:ext>
            </a:extLst>
          </p:cNvPr>
          <p:cNvSpPr txBox="1"/>
          <p:nvPr/>
        </p:nvSpPr>
        <p:spPr>
          <a:xfrm>
            <a:off x="3671006" y="5237594"/>
            <a:ext cx="5797196" cy="830997"/>
          </a:xfrm>
          <a:prstGeom prst="rect">
            <a:avLst/>
          </a:prstGeom>
          <a:noFill/>
        </p:spPr>
        <p:txBody>
          <a:bodyPr wrap="square">
            <a:spAutoFit/>
          </a:bodyPr>
          <a:lstStyle/>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t>
            </a: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Loss</a:t>
            </a:r>
            <a:r>
              <a:rPr lang="en-GB" sz="2400" dirty="0">
                <a:effectLst/>
                <a:latin typeface="Calibri" panose="020F0502020204030204" pitchFamily="34" charset="0"/>
                <a:ea typeface="Calibri" panose="020F0502020204030204" pitchFamily="34" charset="0"/>
                <a:cs typeface="Times New Roman" panose="02020603050405020304" pitchFamily="18" charset="0"/>
              </a:rPr>
              <a:t> for the year, after taxation, amounted to </a:t>
            </a: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£8,879,672</a:t>
            </a:r>
            <a:r>
              <a:rPr lang="en-GB" sz="2400"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19" name="TextBox 18">
            <a:extLst>
              <a:ext uri="{FF2B5EF4-FFF2-40B4-BE49-F238E27FC236}">
                <a16:creationId xmlns:a16="http://schemas.microsoft.com/office/drawing/2014/main" id="{2490234D-48A0-0275-2952-94E4EEECC681}"/>
              </a:ext>
            </a:extLst>
          </p:cNvPr>
          <p:cNvSpPr txBox="1"/>
          <p:nvPr/>
        </p:nvSpPr>
        <p:spPr>
          <a:xfrm>
            <a:off x="9468203" y="5438907"/>
            <a:ext cx="2321701" cy="461665"/>
          </a:xfrm>
          <a:prstGeom prst="rect">
            <a:avLst/>
          </a:prstGeom>
          <a:noFill/>
        </p:spPr>
        <p:txBody>
          <a:bodyPr wrap="square">
            <a:spAutoFit/>
          </a:bodyPr>
          <a:lstStyle/>
          <a:p>
            <a:pPr algn="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49 employees</a:t>
            </a:r>
          </a:p>
        </p:txBody>
      </p:sp>
      <p:sp>
        <p:nvSpPr>
          <p:cNvPr id="22" name="TextBox 21">
            <a:extLst>
              <a:ext uri="{FF2B5EF4-FFF2-40B4-BE49-F238E27FC236}">
                <a16:creationId xmlns:a16="http://schemas.microsoft.com/office/drawing/2014/main" id="{160EB275-6DD7-2916-C287-46E85685D938}"/>
              </a:ext>
            </a:extLst>
          </p:cNvPr>
          <p:cNvSpPr txBox="1"/>
          <p:nvPr/>
        </p:nvSpPr>
        <p:spPr>
          <a:xfrm>
            <a:off x="9429044" y="1640483"/>
            <a:ext cx="2321701" cy="461665"/>
          </a:xfrm>
          <a:prstGeom prst="rect">
            <a:avLst/>
          </a:prstGeom>
          <a:noFill/>
        </p:spPr>
        <p:txBody>
          <a:bodyPr wrap="square">
            <a:spAutoFit/>
          </a:bodyPr>
          <a:lstStyle/>
          <a:p>
            <a:pPr algn="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267 employees</a:t>
            </a:r>
          </a:p>
        </p:txBody>
      </p:sp>
      <p:pic>
        <p:nvPicPr>
          <p:cNvPr id="26" name="Picture 25">
            <a:extLst>
              <a:ext uri="{FF2B5EF4-FFF2-40B4-BE49-F238E27FC236}">
                <a16:creationId xmlns:a16="http://schemas.microsoft.com/office/drawing/2014/main" id="{DFFBAE61-A34B-E7B6-A0E0-4541DD3DF450}"/>
              </a:ext>
            </a:extLst>
          </p:cNvPr>
          <p:cNvPicPr>
            <a:picLocks noChangeAspect="1"/>
          </p:cNvPicPr>
          <p:nvPr/>
        </p:nvPicPr>
        <p:blipFill>
          <a:blip r:embed="rId6"/>
          <a:stretch>
            <a:fillRect/>
          </a:stretch>
        </p:blipFill>
        <p:spPr>
          <a:xfrm>
            <a:off x="509095" y="1707200"/>
            <a:ext cx="2507197" cy="358171"/>
          </a:xfrm>
          <a:prstGeom prst="rect">
            <a:avLst/>
          </a:prstGeom>
        </p:spPr>
      </p:pic>
      <p:sp>
        <p:nvSpPr>
          <p:cNvPr id="27" name="TextBox 26">
            <a:extLst>
              <a:ext uri="{FF2B5EF4-FFF2-40B4-BE49-F238E27FC236}">
                <a16:creationId xmlns:a16="http://schemas.microsoft.com/office/drawing/2014/main" id="{1092F8F0-851E-6A4E-3E64-CCF4FC556C26}"/>
              </a:ext>
            </a:extLst>
          </p:cNvPr>
          <p:cNvSpPr txBox="1"/>
          <p:nvPr/>
        </p:nvSpPr>
        <p:spPr>
          <a:xfrm>
            <a:off x="3373472" y="1404500"/>
            <a:ext cx="6055572" cy="1015663"/>
          </a:xfrm>
          <a:prstGeom prst="rect">
            <a:avLst/>
          </a:prstGeom>
          <a:noFill/>
        </p:spPr>
        <p:txBody>
          <a:bodyPr wrap="square">
            <a:spAutoFit/>
          </a:bodyPr>
          <a:lstStyle/>
          <a:p>
            <a:pPr>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“Profit after taxation amounted to </a:t>
            </a:r>
            <a:r>
              <a:rPr lang="en-GB"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£4,949,243</a:t>
            </a:r>
            <a:r>
              <a:rPr lang="en-GB" sz="2000" dirty="0">
                <a:effectLst/>
                <a:latin typeface="Calibri" panose="020F0502020204030204" pitchFamily="34" charset="0"/>
                <a:ea typeface="Calibri" panose="020F0502020204030204" pitchFamily="34" charset="0"/>
                <a:cs typeface="Times New Roman" panose="02020603050405020304" pitchFamily="18" charset="0"/>
              </a:rPr>
              <a:t>”….</a:t>
            </a:r>
          </a:p>
          <a:p>
            <a:pPr>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”Taxable losses available to deduct against future taxable profits of </a:t>
            </a:r>
            <a:r>
              <a:rPr lang="en-GB"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£1,133,725</a:t>
            </a:r>
            <a:r>
              <a:rPr lang="en-GB" sz="2000" dirty="0">
                <a:effectLst/>
                <a:latin typeface="Calibri" panose="020F0502020204030204" pitchFamily="34" charset="0"/>
                <a:ea typeface="Calibri" panose="020F0502020204030204" pitchFamily="34" charset="0"/>
                <a:cs typeface="Times New Roman" panose="02020603050405020304" pitchFamily="18" charset="0"/>
              </a:rPr>
              <a:t>”</a:t>
            </a:r>
          </a:p>
        </p:txBody>
      </p:sp>
      <p:pic>
        <p:nvPicPr>
          <p:cNvPr id="33" name="Picture 32">
            <a:extLst>
              <a:ext uri="{FF2B5EF4-FFF2-40B4-BE49-F238E27FC236}">
                <a16:creationId xmlns:a16="http://schemas.microsoft.com/office/drawing/2014/main" id="{D2E850F5-DF65-4B8F-F47A-159A13D33763}"/>
              </a:ext>
            </a:extLst>
          </p:cNvPr>
          <p:cNvPicPr>
            <a:picLocks noChangeAspect="1"/>
          </p:cNvPicPr>
          <p:nvPr/>
        </p:nvPicPr>
        <p:blipFill>
          <a:blip r:embed="rId7"/>
          <a:stretch>
            <a:fillRect/>
          </a:stretch>
        </p:blipFill>
        <p:spPr>
          <a:xfrm>
            <a:off x="358039" y="2914068"/>
            <a:ext cx="2624616" cy="540175"/>
          </a:xfrm>
          <a:prstGeom prst="rect">
            <a:avLst/>
          </a:prstGeom>
        </p:spPr>
      </p:pic>
      <p:sp>
        <p:nvSpPr>
          <p:cNvPr id="34" name="TextBox 33">
            <a:extLst>
              <a:ext uri="{FF2B5EF4-FFF2-40B4-BE49-F238E27FC236}">
                <a16:creationId xmlns:a16="http://schemas.microsoft.com/office/drawing/2014/main" id="{2855C30C-D654-C506-3D51-303925219B84}"/>
              </a:ext>
            </a:extLst>
          </p:cNvPr>
          <p:cNvSpPr txBox="1"/>
          <p:nvPr/>
        </p:nvSpPr>
        <p:spPr>
          <a:xfrm>
            <a:off x="3392096" y="2742666"/>
            <a:ext cx="5628079" cy="830997"/>
          </a:xfrm>
          <a:prstGeom prst="rect">
            <a:avLst/>
          </a:prstGeom>
          <a:noFill/>
        </p:spPr>
        <p:txBody>
          <a:bodyPr wrap="square">
            <a:spAutoFit/>
          </a:bodyPr>
          <a:lstStyle/>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“Financial statement shows a </a:t>
            </a: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loss</a:t>
            </a:r>
            <a:r>
              <a:rPr lang="en-GB" sz="2400" dirty="0">
                <a:effectLst/>
                <a:latin typeface="Calibri" panose="020F0502020204030204" pitchFamily="34" charset="0"/>
                <a:ea typeface="Calibri" panose="020F0502020204030204" pitchFamily="34" charset="0"/>
                <a:cs typeface="Times New Roman" panose="02020603050405020304" pitchFamily="18" charset="0"/>
              </a:rPr>
              <a:t> after taxation of </a:t>
            </a: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$57,031,000</a:t>
            </a:r>
            <a:r>
              <a:rPr lang="en-GB" sz="2400"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35" name="TextBox 34">
            <a:extLst>
              <a:ext uri="{FF2B5EF4-FFF2-40B4-BE49-F238E27FC236}">
                <a16:creationId xmlns:a16="http://schemas.microsoft.com/office/drawing/2014/main" id="{B1E0342A-B270-E73D-661E-09D58B1458D7}"/>
              </a:ext>
            </a:extLst>
          </p:cNvPr>
          <p:cNvSpPr txBox="1"/>
          <p:nvPr/>
        </p:nvSpPr>
        <p:spPr>
          <a:xfrm>
            <a:off x="9468202" y="2933488"/>
            <a:ext cx="2321701" cy="461665"/>
          </a:xfrm>
          <a:prstGeom prst="rect">
            <a:avLst/>
          </a:prstGeom>
          <a:noFill/>
        </p:spPr>
        <p:txBody>
          <a:bodyPr wrap="square">
            <a:spAutoFit/>
          </a:bodyPr>
          <a:lstStyle/>
          <a:p>
            <a:pPr algn="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3 employees</a:t>
            </a:r>
          </a:p>
        </p:txBody>
      </p:sp>
    </p:spTree>
    <p:extLst>
      <p:ext uri="{BB962C8B-B14F-4D97-AF65-F5344CB8AC3E}">
        <p14:creationId xmlns:p14="http://schemas.microsoft.com/office/powerpoint/2010/main" val="2111946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460C5-A006-6DB0-F20F-DE54038D1680}"/>
            </a:ext>
          </a:extLst>
        </p:cNvPr>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348D1561-67A1-9269-996E-F7CD2C4B6BCB}"/>
              </a:ext>
            </a:extLst>
          </p:cNvPr>
          <p:cNvSpPr>
            <a:spLocks noGrp="1"/>
          </p:cNvSpPr>
          <p:nvPr>
            <p:ph type="sldNum" sz="quarter" idx="12"/>
          </p:nvPr>
        </p:nvSpPr>
        <p:spPr>
          <a:xfrm>
            <a:off x="9342120" y="6486291"/>
            <a:ext cx="2743200" cy="365125"/>
          </a:xfrm>
        </p:spPr>
        <p:txBody>
          <a:bodyPr/>
          <a:lstStyle/>
          <a:p>
            <a:fld id="{D0EF6D7B-0CEA-438A-A1BE-EFD6795B27C9}" type="slidenum">
              <a:rPr lang="en-GB" smtClean="0"/>
              <a:t>9</a:t>
            </a:fld>
            <a:r>
              <a:rPr lang="en-GB" dirty="0"/>
              <a:t>/22</a:t>
            </a:r>
          </a:p>
        </p:txBody>
      </p:sp>
      <p:pic>
        <p:nvPicPr>
          <p:cNvPr id="6" name="Picture 5">
            <a:extLst>
              <a:ext uri="{FF2B5EF4-FFF2-40B4-BE49-F238E27FC236}">
                <a16:creationId xmlns:a16="http://schemas.microsoft.com/office/drawing/2014/main" id="{4F825C94-0D37-1B2A-4174-8BBB2CE8E82F}"/>
              </a:ext>
            </a:extLst>
          </p:cNvPr>
          <p:cNvPicPr>
            <a:picLocks noChangeAspect="1"/>
          </p:cNvPicPr>
          <p:nvPr/>
        </p:nvPicPr>
        <p:blipFill>
          <a:blip r:embed="rId3"/>
          <a:stretch>
            <a:fillRect/>
          </a:stretch>
        </p:blipFill>
        <p:spPr>
          <a:xfrm>
            <a:off x="509095" y="6288126"/>
            <a:ext cx="3161911" cy="501572"/>
          </a:xfrm>
          <a:prstGeom prst="rect">
            <a:avLst/>
          </a:prstGeom>
        </p:spPr>
      </p:pic>
      <p:sp>
        <p:nvSpPr>
          <p:cNvPr id="7" name="TextBox 6">
            <a:extLst>
              <a:ext uri="{FF2B5EF4-FFF2-40B4-BE49-F238E27FC236}">
                <a16:creationId xmlns:a16="http://schemas.microsoft.com/office/drawing/2014/main" id="{C1E44C6B-B22E-794B-5DA6-F04971E60C91}"/>
              </a:ext>
            </a:extLst>
          </p:cNvPr>
          <p:cNvSpPr txBox="1"/>
          <p:nvPr/>
        </p:nvSpPr>
        <p:spPr>
          <a:xfrm>
            <a:off x="631049" y="360768"/>
            <a:ext cx="10121831" cy="584775"/>
          </a:xfrm>
          <a:prstGeom prst="rect">
            <a:avLst/>
          </a:prstGeom>
          <a:noFill/>
        </p:spPr>
        <p:txBody>
          <a:bodyPr wrap="square" rtlCol="0">
            <a:spAutoFit/>
          </a:bodyPr>
          <a:lstStyle/>
          <a:p>
            <a:pPr lvl="0">
              <a:buSzPts val="1000"/>
              <a:tabLst>
                <a:tab pos="457200" algn="l"/>
              </a:tabLst>
            </a:pPr>
            <a:r>
              <a:rPr lang="en-GB" sz="3200" b="1" dirty="0"/>
              <a:t>What the airport is claiming</a:t>
            </a:r>
          </a:p>
        </p:txBody>
      </p:sp>
      <p:sp>
        <p:nvSpPr>
          <p:cNvPr id="4" name="TextBox 3">
            <a:extLst>
              <a:ext uri="{FF2B5EF4-FFF2-40B4-BE49-F238E27FC236}">
                <a16:creationId xmlns:a16="http://schemas.microsoft.com/office/drawing/2014/main" id="{6BAE8963-751E-DBF7-E33C-DEB41AF99E7F}"/>
              </a:ext>
            </a:extLst>
          </p:cNvPr>
          <p:cNvSpPr txBox="1"/>
          <p:nvPr/>
        </p:nvSpPr>
        <p:spPr>
          <a:xfrm>
            <a:off x="509095" y="1786545"/>
            <a:ext cx="10868819" cy="3785652"/>
          </a:xfrm>
          <a:prstGeom prst="rect">
            <a:avLst/>
          </a:prstGeom>
          <a:noFill/>
        </p:spPr>
        <p:txBody>
          <a:bodyPr wrap="square">
            <a:spAutoFit/>
          </a:bodyPr>
          <a:lstStyle/>
          <a:p>
            <a:pPr>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t>
            </a:r>
            <a:r>
              <a:rPr lang="en-GB" sz="2400" b="1" i="1" dirty="0">
                <a:effectLst/>
                <a:latin typeface="Calibri" panose="020F0502020204030204" pitchFamily="34" charset="0"/>
                <a:ea typeface="Calibri" panose="020F0502020204030204" pitchFamily="34" charset="0"/>
                <a:cs typeface="Times New Roman" panose="02020603050405020304" pitchFamily="18" charset="0"/>
              </a:rPr>
              <a:t>The airport generates revenue for the local economy</a:t>
            </a:r>
            <a:r>
              <a:rPr lang="en-GB" sz="2400" dirty="0">
                <a:effectLst/>
                <a:latin typeface="Calibri" panose="020F0502020204030204" pitchFamily="34" charset="0"/>
                <a:ea typeface="Calibri" panose="020F0502020204030204" pitchFamily="34" charset="0"/>
                <a:cs typeface="Times New Roman" panose="02020603050405020304" pitchFamily="18" charset="0"/>
              </a:rPr>
              <a:t>”</a:t>
            </a:r>
          </a:p>
          <a:p>
            <a:pPr>
              <a:buNone/>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Passengers arrive in prestige cars/helicopters and don’t spend money locally</a:t>
            </a:r>
          </a:p>
          <a:p>
            <a:pPr marL="800100" lvl="1" indent="-342900">
              <a:buFont typeface="Symbol" panose="05050102010706020507" pitchFamily="18" charset="2"/>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Businesses related to private jets are often offshore or not profitable/paying tax</a:t>
            </a:r>
          </a:p>
          <a:p>
            <a:pPr marL="800100" lvl="1" indent="-342900">
              <a:buFont typeface="Symbol" panose="05050102010706020507" pitchFamily="18" charset="2"/>
              <a:buChar char=""/>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Flights reduce the value of people’s homes</a:t>
            </a:r>
          </a:p>
          <a:p>
            <a:pPr marL="800100" lvl="1" indent="-342900">
              <a:buFont typeface="Symbol" panose="05050102010706020507" pitchFamily="18" charset="2"/>
              <a:buChar char=""/>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RBC could generate millions more income if it turned the area into a solar farm and could supply about half of all Rushmoor’s electricity needs</a:t>
            </a:r>
          </a:p>
        </p:txBody>
      </p:sp>
      <p:grpSp>
        <p:nvGrpSpPr>
          <p:cNvPr id="3" name="Group 2">
            <a:extLst>
              <a:ext uri="{FF2B5EF4-FFF2-40B4-BE49-F238E27FC236}">
                <a16:creationId xmlns:a16="http://schemas.microsoft.com/office/drawing/2014/main" id="{9A9CD703-B43B-CD58-78AB-B34D65880278}"/>
              </a:ext>
            </a:extLst>
          </p:cNvPr>
          <p:cNvGrpSpPr/>
          <p:nvPr/>
        </p:nvGrpSpPr>
        <p:grpSpPr>
          <a:xfrm rot="2113526">
            <a:off x="9236597" y="771501"/>
            <a:ext cx="2407534" cy="1077218"/>
            <a:chOff x="8079129" y="451413"/>
            <a:chExt cx="2407534" cy="1077218"/>
          </a:xfrm>
        </p:grpSpPr>
        <p:sp>
          <p:nvSpPr>
            <p:cNvPr id="5" name="Rectangle 4">
              <a:extLst>
                <a:ext uri="{FF2B5EF4-FFF2-40B4-BE49-F238E27FC236}">
                  <a16:creationId xmlns:a16="http://schemas.microsoft.com/office/drawing/2014/main" id="{C34A3335-B24B-3B4E-2C98-5B4602105DD8}"/>
                </a:ext>
              </a:extLst>
            </p:cNvPr>
            <p:cNvSpPr/>
            <p:nvPr/>
          </p:nvSpPr>
          <p:spPr>
            <a:xfrm>
              <a:off x="8079129" y="451413"/>
              <a:ext cx="2407534" cy="10772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0CBE8CD7-C29F-B070-5019-6AF754CC8285}"/>
                </a:ext>
              </a:extLst>
            </p:cNvPr>
            <p:cNvSpPr txBox="1"/>
            <p:nvPr/>
          </p:nvSpPr>
          <p:spPr>
            <a:xfrm>
              <a:off x="8281160" y="451413"/>
              <a:ext cx="1984839" cy="1077218"/>
            </a:xfrm>
            <a:prstGeom prst="rect">
              <a:avLst/>
            </a:prstGeom>
            <a:noFill/>
          </p:spPr>
          <p:txBody>
            <a:bodyPr wrap="none" rtlCol="0">
              <a:spAutoFit/>
            </a:bodyPr>
            <a:lstStyle/>
            <a:p>
              <a:pPr algn="ctr"/>
              <a:r>
                <a:rPr lang="en-GB" sz="3200" b="1" dirty="0">
                  <a:solidFill>
                    <a:schemeClr val="bg1"/>
                  </a:solidFill>
                </a:rPr>
                <a:t>Fact Check</a:t>
              </a:r>
            </a:p>
            <a:p>
              <a:pPr algn="ctr"/>
              <a:r>
                <a:rPr lang="en-GB" sz="3200" b="1" dirty="0">
                  <a:solidFill>
                    <a:schemeClr val="bg1"/>
                  </a:solidFill>
                </a:rPr>
                <a:t>Wrong!</a:t>
              </a:r>
            </a:p>
          </p:txBody>
        </p:sp>
      </p:grpSp>
    </p:spTree>
    <p:extLst>
      <p:ext uri="{BB962C8B-B14F-4D97-AF65-F5344CB8AC3E}">
        <p14:creationId xmlns:p14="http://schemas.microsoft.com/office/powerpoint/2010/main" val="2990969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6546</TotalTime>
  <Words>2229</Words>
  <Application>Microsoft Office PowerPoint</Application>
  <PresentationFormat>Widescreen</PresentationFormat>
  <Paragraphs>388</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Colin Shearn</dc:creator>
  <cp:lastModifiedBy>FNG</cp:lastModifiedBy>
  <cp:revision>64</cp:revision>
  <dcterms:created xsi:type="dcterms:W3CDTF">2025-01-05T15:46:08Z</dcterms:created>
  <dcterms:modified xsi:type="dcterms:W3CDTF">2025-12-10T23:23:21Z</dcterms:modified>
</cp:coreProperties>
</file>